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58" r:id="rId3"/>
    <p:sldId id="259" r:id="rId4"/>
    <p:sldId id="260" r:id="rId5"/>
    <p:sldId id="261" r:id="rId6"/>
    <p:sldId id="262" r:id="rId7"/>
    <p:sldId id="320" r:id="rId8"/>
    <p:sldId id="264" r:id="rId9"/>
    <p:sldId id="270" r:id="rId10"/>
    <p:sldId id="271" r:id="rId11"/>
    <p:sldId id="288" r:id="rId12"/>
    <p:sldId id="273" r:id="rId13"/>
    <p:sldId id="282" r:id="rId14"/>
    <p:sldId id="321" r:id="rId15"/>
    <p:sldId id="274" r:id="rId16"/>
    <p:sldId id="325" r:id="rId17"/>
    <p:sldId id="275" r:id="rId18"/>
    <p:sldId id="327" r:id="rId19"/>
    <p:sldId id="276" r:id="rId20"/>
    <p:sldId id="330" r:id="rId21"/>
    <p:sldId id="340" r:id="rId22"/>
    <p:sldId id="339" r:id="rId23"/>
    <p:sldId id="342" r:id="rId24"/>
    <p:sldId id="341" r:id="rId25"/>
    <p:sldId id="328" r:id="rId26"/>
    <p:sldId id="329" r:id="rId27"/>
    <p:sldId id="311" r:id="rId28"/>
    <p:sldId id="312" r:id="rId29"/>
    <p:sldId id="289" r:id="rId30"/>
    <p:sldId id="263" r:id="rId31"/>
    <p:sldId id="290" r:id="rId32"/>
    <p:sldId id="291" r:id="rId33"/>
    <p:sldId id="292" r:id="rId34"/>
    <p:sldId id="293" r:id="rId35"/>
    <p:sldId id="294" r:id="rId36"/>
    <p:sldId id="295" r:id="rId37"/>
    <p:sldId id="296" r:id="rId38"/>
    <p:sldId id="331" r:id="rId39"/>
    <p:sldId id="332" r:id="rId40"/>
    <p:sldId id="299" r:id="rId41"/>
    <p:sldId id="333" r:id="rId42"/>
    <p:sldId id="334" r:id="rId43"/>
    <p:sldId id="335" r:id="rId44"/>
    <p:sldId id="336" r:id="rId45"/>
    <p:sldId id="337" r:id="rId46"/>
    <p:sldId id="338" r:id="rId47"/>
    <p:sldId id="319" r:id="rId48"/>
  </p:sldIdLst>
  <p:sldSz cx="9144000" cy="6858000" type="screen4x3"/>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075" autoAdjust="0"/>
  </p:normalViewPr>
  <p:slideViewPr>
    <p:cSldViewPr>
      <p:cViewPr varScale="1">
        <p:scale>
          <a:sx n="79" d="100"/>
          <a:sy n="79" d="100"/>
        </p:scale>
        <p:origin x="-1474" y="-82"/>
      </p:cViewPr>
      <p:guideLst>
        <p:guide orient="horz" pos="2160"/>
        <p:guide pos="2880"/>
      </p:guideLst>
    </p:cSldViewPr>
  </p:slideViewPr>
  <p:outlineViewPr>
    <p:cViewPr>
      <p:scale>
        <a:sx n="33" d="100"/>
        <a:sy n="33" d="100"/>
      </p:scale>
      <p:origin x="53" y="1478"/>
    </p:cViewPr>
  </p:outlineViewPr>
  <p:notesTextViewPr>
    <p:cViewPr>
      <p:scale>
        <a:sx n="1" d="1"/>
        <a:sy n="1" d="1"/>
      </p:scale>
      <p:origin x="0" y="0"/>
    </p:cViewPr>
  </p:notesTextViewPr>
  <p:sorterViewPr>
    <p:cViewPr>
      <p:scale>
        <a:sx n="125" d="100"/>
        <a:sy n="125" d="100"/>
      </p:scale>
      <p:origin x="0" y="62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14015" cy="488244"/>
          </a:xfrm>
          <a:prstGeom prst="rect">
            <a:avLst/>
          </a:prstGeom>
        </p:spPr>
        <p:txBody>
          <a:bodyPr vert="horz" lIns="89424" tIns="44713" rIns="89424" bIns="44713" rtlCol="0"/>
          <a:lstStyle>
            <a:lvl1pPr algn="l">
              <a:defRPr sz="1100"/>
            </a:lvl1pPr>
          </a:lstStyle>
          <a:p>
            <a:endParaRPr lang="it-IT"/>
          </a:p>
        </p:txBody>
      </p:sp>
      <p:sp>
        <p:nvSpPr>
          <p:cNvPr id="3" name="Segnaposto data 2"/>
          <p:cNvSpPr>
            <a:spLocks noGrp="1"/>
          </p:cNvSpPr>
          <p:nvPr>
            <p:ph type="dt" sz="quarter" idx="1"/>
          </p:nvPr>
        </p:nvSpPr>
        <p:spPr>
          <a:xfrm>
            <a:off x="3809080" y="2"/>
            <a:ext cx="2914015" cy="488244"/>
          </a:xfrm>
          <a:prstGeom prst="rect">
            <a:avLst/>
          </a:prstGeom>
        </p:spPr>
        <p:txBody>
          <a:bodyPr vert="horz" lIns="89424" tIns="44713" rIns="89424" bIns="44713" rtlCol="0"/>
          <a:lstStyle>
            <a:lvl1pPr algn="r">
              <a:defRPr sz="1100"/>
            </a:lvl1pPr>
          </a:lstStyle>
          <a:p>
            <a:fld id="{8E8AB9B1-55EA-43F5-92AB-36BFF652420A}" type="datetimeFigureOut">
              <a:rPr lang="it-IT" smtClean="0"/>
              <a:t>10/05/2016</a:t>
            </a:fld>
            <a:endParaRPr lang="it-IT"/>
          </a:p>
        </p:txBody>
      </p:sp>
      <p:sp>
        <p:nvSpPr>
          <p:cNvPr id="4" name="Segnaposto piè di pagina 3"/>
          <p:cNvSpPr>
            <a:spLocks noGrp="1"/>
          </p:cNvSpPr>
          <p:nvPr>
            <p:ph type="ftr" sz="quarter" idx="2"/>
          </p:nvPr>
        </p:nvSpPr>
        <p:spPr>
          <a:xfrm>
            <a:off x="1" y="9284435"/>
            <a:ext cx="2914015" cy="488244"/>
          </a:xfrm>
          <a:prstGeom prst="rect">
            <a:avLst/>
          </a:prstGeom>
        </p:spPr>
        <p:txBody>
          <a:bodyPr vert="horz" lIns="89424" tIns="44713" rIns="89424" bIns="44713" rtlCol="0" anchor="b"/>
          <a:lstStyle>
            <a:lvl1pPr algn="l">
              <a:defRPr sz="1100"/>
            </a:lvl1pPr>
          </a:lstStyle>
          <a:p>
            <a:endParaRPr lang="it-IT"/>
          </a:p>
        </p:txBody>
      </p:sp>
      <p:sp>
        <p:nvSpPr>
          <p:cNvPr id="5" name="Segnaposto numero diapositiva 4"/>
          <p:cNvSpPr>
            <a:spLocks noGrp="1"/>
          </p:cNvSpPr>
          <p:nvPr>
            <p:ph type="sldNum" sz="quarter" idx="3"/>
          </p:nvPr>
        </p:nvSpPr>
        <p:spPr>
          <a:xfrm>
            <a:off x="3809080" y="9284435"/>
            <a:ext cx="2914015" cy="488244"/>
          </a:xfrm>
          <a:prstGeom prst="rect">
            <a:avLst/>
          </a:prstGeom>
        </p:spPr>
        <p:txBody>
          <a:bodyPr vert="horz" lIns="89424" tIns="44713" rIns="89424" bIns="44713" rtlCol="0" anchor="b"/>
          <a:lstStyle>
            <a:lvl1pPr algn="r">
              <a:defRPr sz="1100"/>
            </a:lvl1pPr>
          </a:lstStyle>
          <a:p>
            <a:fld id="{291C6CEB-02E2-4AF5-994C-51EB35DCBB32}" type="slidenum">
              <a:rPr lang="it-IT" smtClean="0"/>
              <a:t>‹N›</a:t>
            </a:fld>
            <a:endParaRPr lang="it-IT"/>
          </a:p>
        </p:txBody>
      </p:sp>
    </p:spTree>
    <p:extLst>
      <p:ext uri="{BB962C8B-B14F-4D97-AF65-F5344CB8AC3E}">
        <p14:creationId xmlns:p14="http://schemas.microsoft.com/office/powerpoint/2010/main" val="60910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4015" cy="488711"/>
          </a:xfrm>
          <a:prstGeom prst="rect">
            <a:avLst/>
          </a:prstGeom>
        </p:spPr>
        <p:txBody>
          <a:bodyPr vert="horz" lIns="89424" tIns="44713" rIns="89424" bIns="44713" rtlCol="0"/>
          <a:lstStyle>
            <a:lvl1pPr algn="l">
              <a:defRPr sz="1100"/>
            </a:lvl1pPr>
          </a:lstStyle>
          <a:p>
            <a:endParaRPr lang="it-IT"/>
          </a:p>
        </p:txBody>
      </p:sp>
      <p:sp>
        <p:nvSpPr>
          <p:cNvPr id="3" name="Segnaposto data 2"/>
          <p:cNvSpPr>
            <a:spLocks noGrp="1"/>
          </p:cNvSpPr>
          <p:nvPr>
            <p:ph type="dt" idx="1"/>
          </p:nvPr>
        </p:nvSpPr>
        <p:spPr>
          <a:xfrm>
            <a:off x="3809080" y="0"/>
            <a:ext cx="2914015" cy="488711"/>
          </a:xfrm>
          <a:prstGeom prst="rect">
            <a:avLst/>
          </a:prstGeom>
        </p:spPr>
        <p:txBody>
          <a:bodyPr vert="horz" lIns="89424" tIns="44713" rIns="89424" bIns="44713" rtlCol="0"/>
          <a:lstStyle>
            <a:lvl1pPr algn="r">
              <a:defRPr sz="1100"/>
            </a:lvl1pPr>
          </a:lstStyle>
          <a:p>
            <a:fld id="{9143D73C-CE77-4349-8484-719215AFB539}" type="datetimeFigureOut">
              <a:rPr lang="it-IT" smtClean="0"/>
              <a:t>10/05/2016</a:t>
            </a:fld>
            <a:endParaRPr lang="it-IT"/>
          </a:p>
        </p:txBody>
      </p:sp>
      <p:sp>
        <p:nvSpPr>
          <p:cNvPr id="4" name="Segnaposto immagine diapositiva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89424" tIns="44713" rIns="89424" bIns="44713" rtlCol="0" anchor="ctr"/>
          <a:lstStyle/>
          <a:p>
            <a:endParaRPr lang="it-IT"/>
          </a:p>
        </p:txBody>
      </p:sp>
      <p:sp>
        <p:nvSpPr>
          <p:cNvPr id="5" name="Segnaposto note 4"/>
          <p:cNvSpPr>
            <a:spLocks noGrp="1"/>
          </p:cNvSpPr>
          <p:nvPr>
            <p:ph type="body" sz="quarter" idx="3"/>
          </p:nvPr>
        </p:nvSpPr>
        <p:spPr>
          <a:xfrm>
            <a:off x="672465" y="4642766"/>
            <a:ext cx="5379720" cy="4398406"/>
          </a:xfrm>
          <a:prstGeom prst="rect">
            <a:avLst/>
          </a:prstGeom>
        </p:spPr>
        <p:txBody>
          <a:bodyPr vert="horz" lIns="89424" tIns="44713" rIns="89424" bIns="44713"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283831"/>
            <a:ext cx="2914015" cy="488711"/>
          </a:xfrm>
          <a:prstGeom prst="rect">
            <a:avLst/>
          </a:prstGeom>
        </p:spPr>
        <p:txBody>
          <a:bodyPr vert="horz" lIns="89424" tIns="44713" rIns="89424" bIns="44713" rtlCol="0" anchor="b"/>
          <a:lstStyle>
            <a:lvl1pPr algn="l">
              <a:defRPr sz="1100"/>
            </a:lvl1pPr>
          </a:lstStyle>
          <a:p>
            <a:endParaRPr lang="it-IT"/>
          </a:p>
        </p:txBody>
      </p:sp>
      <p:sp>
        <p:nvSpPr>
          <p:cNvPr id="7" name="Segnaposto numero diapositiva 6"/>
          <p:cNvSpPr>
            <a:spLocks noGrp="1"/>
          </p:cNvSpPr>
          <p:nvPr>
            <p:ph type="sldNum" sz="quarter" idx="5"/>
          </p:nvPr>
        </p:nvSpPr>
        <p:spPr>
          <a:xfrm>
            <a:off x="3809080" y="9283831"/>
            <a:ext cx="2914015" cy="488711"/>
          </a:xfrm>
          <a:prstGeom prst="rect">
            <a:avLst/>
          </a:prstGeom>
        </p:spPr>
        <p:txBody>
          <a:bodyPr vert="horz" lIns="89424" tIns="44713" rIns="89424" bIns="44713" rtlCol="0" anchor="b"/>
          <a:lstStyle>
            <a:lvl1pPr algn="r">
              <a:defRPr sz="1100"/>
            </a:lvl1pPr>
          </a:lstStyle>
          <a:p>
            <a:fld id="{CAA394AA-8C34-41E1-892B-E17293A1387D}" type="slidenum">
              <a:rPr lang="it-IT" smtClean="0"/>
              <a:t>‹N›</a:t>
            </a:fld>
            <a:endParaRPr lang="it-IT"/>
          </a:p>
        </p:txBody>
      </p:sp>
    </p:spTree>
    <p:extLst>
      <p:ext uri="{BB962C8B-B14F-4D97-AF65-F5344CB8AC3E}">
        <p14:creationId xmlns:p14="http://schemas.microsoft.com/office/powerpoint/2010/main" val="341441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E563B528-D118-4F91-835D-5EFF99D9A8FF}"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1</a:t>
            </a:fld>
            <a:endParaRPr lang="it-IT" altLang="it-IT" dirty="0" smtClean="0">
              <a:solidFill>
                <a:srgbClr val="000000"/>
              </a:solidFill>
              <a:latin typeface="Times New Roman" pitchFamily="18" charset="0"/>
              <a:ea typeface="MS Gothic" pitchFamily="49" charset="-128"/>
            </a:endParaRPr>
          </a:p>
        </p:txBody>
      </p:sp>
      <p:sp>
        <p:nvSpPr>
          <p:cNvPr id="65539"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dirty="0"/>
          </a:p>
        </p:txBody>
      </p:sp>
      <p:sp>
        <p:nvSpPr>
          <p:cNvPr id="65540"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2AD3AC5D-1949-44C8-B759-BA45971E307E}"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15</a:t>
            </a:fld>
            <a:endParaRPr lang="it-IT" altLang="it-IT" smtClean="0">
              <a:solidFill>
                <a:srgbClr val="000000"/>
              </a:solidFill>
              <a:latin typeface="Times New Roman" pitchFamily="18" charset="0"/>
              <a:ea typeface="MS Gothic" pitchFamily="49" charset="-128"/>
            </a:endParaRPr>
          </a:p>
        </p:txBody>
      </p:sp>
      <p:sp>
        <p:nvSpPr>
          <p:cNvPr id="79875"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79876"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D5159834-A4E7-4576-AAE1-39BA663AB4A2}"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17</a:t>
            </a:fld>
            <a:endParaRPr lang="it-IT" altLang="it-IT" smtClean="0">
              <a:solidFill>
                <a:srgbClr val="000000"/>
              </a:solidFill>
              <a:latin typeface="Times New Roman" pitchFamily="18" charset="0"/>
              <a:ea typeface="MS Gothic" pitchFamily="49" charset="-128"/>
            </a:endParaRPr>
          </a:p>
        </p:txBody>
      </p:sp>
      <p:sp>
        <p:nvSpPr>
          <p:cNvPr id="80899"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0900"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AF5CE1FA-5584-4603-B0FA-F92220A91177}"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29</a:t>
            </a:fld>
            <a:endParaRPr lang="it-IT" altLang="it-IT" dirty="0" smtClean="0">
              <a:solidFill>
                <a:srgbClr val="000000"/>
              </a:solidFill>
              <a:latin typeface="Times New Roman" pitchFamily="18" charset="0"/>
              <a:ea typeface="MS Gothic" pitchFamily="49" charset="-128"/>
            </a:endParaRPr>
          </a:p>
        </p:txBody>
      </p:sp>
      <p:sp>
        <p:nvSpPr>
          <p:cNvPr id="82947"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dirty="0"/>
          </a:p>
        </p:txBody>
      </p:sp>
      <p:sp>
        <p:nvSpPr>
          <p:cNvPr id="82948"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BBC29FC4-4653-4FFE-A1FA-2C0CC8A72753}"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30</a:t>
            </a:fld>
            <a:endParaRPr lang="it-IT" altLang="it-IT" dirty="0" smtClean="0">
              <a:solidFill>
                <a:srgbClr val="000000"/>
              </a:solidFill>
              <a:latin typeface="Times New Roman" pitchFamily="18" charset="0"/>
              <a:ea typeface="MS Gothic" pitchFamily="49" charset="-128"/>
            </a:endParaRPr>
          </a:p>
        </p:txBody>
      </p:sp>
      <p:sp>
        <p:nvSpPr>
          <p:cNvPr id="70659"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dirty="0"/>
          </a:p>
        </p:txBody>
      </p:sp>
      <p:sp>
        <p:nvSpPr>
          <p:cNvPr id="70660"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26D3C4F9-3FD2-4750-B1B8-04D94A4ADEAE}"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31</a:t>
            </a:fld>
            <a:endParaRPr lang="it-IT" altLang="it-IT" smtClean="0">
              <a:solidFill>
                <a:srgbClr val="000000"/>
              </a:solidFill>
              <a:latin typeface="Times New Roman" pitchFamily="18" charset="0"/>
              <a:ea typeface="MS Gothic" pitchFamily="49" charset="-128"/>
            </a:endParaRPr>
          </a:p>
        </p:txBody>
      </p:sp>
      <p:sp>
        <p:nvSpPr>
          <p:cNvPr id="83971"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3972"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AC932E5D-4FB3-4E7A-AFA9-C3C8C84A53D2}"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32</a:t>
            </a:fld>
            <a:endParaRPr lang="it-IT" altLang="it-IT" smtClean="0">
              <a:solidFill>
                <a:srgbClr val="000000"/>
              </a:solidFill>
              <a:latin typeface="Times New Roman" pitchFamily="18" charset="0"/>
              <a:ea typeface="MS Gothic" pitchFamily="49" charset="-128"/>
            </a:endParaRPr>
          </a:p>
        </p:txBody>
      </p:sp>
      <p:sp>
        <p:nvSpPr>
          <p:cNvPr id="84995"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4996"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7E699068-DA62-40E2-AEFD-92E17F1E818B}"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33</a:t>
            </a:fld>
            <a:endParaRPr lang="it-IT" altLang="it-IT" smtClean="0">
              <a:solidFill>
                <a:srgbClr val="000000"/>
              </a:solidFill>
              <a:latin typeface="Times New Roman" pitchFamily="18" charset="0"/>
              <a:ea typeface="MS Gothic" pitchFamily="49" charset="-128"/>
            </a:endParaRPr>
          </a:p>
        </p:txBody>
      </p:sp>
      <p:sp>
        <p:nvSpPr>
          <p:cNvPr id="86019"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6020"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928382ED-48D2-460E-AB0C-A325AB5B4C17}"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34</a:t>
            </a:fld>
            <a:endParaRPr lang="it-IT" altLang="it-IT" smtClean="0">
              <a:solidFill>
                <a:srgbClr val="000000"/>
              </a:solidFill>
              <a:latin typeface="Times New Roman" pitchFamily="18" charset="0"/>
              <a:ea typeface="MS Gothic" pitchFamily="49" charset="-128"/>
            </a:endParaRPr>
          </a:p>
        </p:txBody>
      </p:sp>
      <p:sp>
        <p:nvSpPr>
          <p:cNvPr id="87043"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7044"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E1D5DB66-28A4-47E2-AA61-BA8AE68E395D}"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35</a:t>
            </a:fld>
            <a:endParaRPr lang="it-IT" altLang="it-IT" smtClean="0">
              <a:solidFill>
                <a:srgbClr val="000000"/>
              </a:solidFill>
              <a:latin typeface="Times New Roman" pitchFamily="18" charset="0"/>
              <a:ea typeface="MS Gothic" pitchFamily="49" charset="-128"/>
            </a:endParaRPr>
          </a:p>
        </p:txBody>
      </p:sp>
      <p:sp>
        <p:nvSpPr>
          <p:cNvPr id="88067"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8068"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F40AAA13-3207-4991-BB99-0785F396D2AA}"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36</a:t>
            </a:fld>
            <a:endParaRPr lang="it-IT" altLang="it-IT" smtClean="0">
              <a:solidFill>
                <a:srgbClr val="000000"/>
              </a:solidFill>
              <a:latin typeface="Times New Roman" pitchFamily="18" charset="0"/>
              <a:ea typeface="MS Gothic" pitchFamily="49" charset="-128"/>
            </a:endParaRPr>
          </a:p>
        </p:txBody>
      </p:sp>
      <p:sp>
        <p:nvSpPr>
          <p:cNvPr id="89091"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9092"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D3CC282E-EA8A-45AA-A48E-CF026134EEC5}"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2</a:t>
            </a:fld>
            <a:endParaRPr lang="it-IT" altLang="it-IT" smtClean="0">
              <a:solidFill>
                <a:srgbClr val="000000"/>
              </a:solidFill>
              <a:latin typeface="Times New Roman" pitchFamily="18" charset="0"/>
              <a:ea typeface="MS Gothic" pitchFamily="49" charset="-128"/>
            </a:endParaRPr>
          </a:p>
        </p:txBody>
      </p:sp>
      <p:sp>
        <p:nvSpPr>
          <p:cNvPr id="66563"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66564"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06187BE7-B34C-4F03-94BC-8A8A1D1EABAE}"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37</a:t>
            </a:fld>
            <a:endParaRPr lang="it-IT" altLang="it-IT" smtClean="0">
              <a:solidFill>
                <a:srgbClr val="000000"/>
              </a:solidFill>
              <a:latin typeface="Times New Roman" pitchFamily="18" charset="0"/>
              <a:ea typeface="MS Gothic" pitchFamily="49" charset="-128"/>
            </a:endParaRPr>
          </a:p>
        </p:txBody>
      </p:sp>
      <p:sp>
        <p:nvSpPr>
          <p:cNvPr id="90115"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90116"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11E09A64-1CBB-450A-93A5-7DFA33CFB035}"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38</a:t>
            </a:fld>
            <a:endParaRPr lang="it-IT" altLang="it-IT" smtClean="0">
              <a:solidFill>
                <a:srgbClr val="000000"/>
              </a:solidFill>
              <a:latin typeface="Times New Roman" pitchFamily="18" charset="0"/>
              <a:ea typeface="MS Gothic" pitchFamily="49" charset="-128"/>
            </a:endParaRPr>
          </a:p>
        </p:txBody>
      </p:sp>
      <p:sp>
        <p:nvSpPr>
          <p:cNvPr id="91139"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91140"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5103C291-7C9B-42FD-AE90-362225FC0818}"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39</a:t>
            </a:fld>
            <a:endParaRPr lang="it-IT" altLang="it-IT" smtClean="0">
              <a:solidFill>
                <a:srgbClr val="000000"/>
              </a:solidFill>
              <a:latin typeface="Times New Roman" pitchFamily="18" charset="0"/>
              <a:ea typeface="MS Gothic" pitchFamily="49" charset="-128"/>
            </a:endParaRPr>
          </a:p>
        </p:txBody>
      </p:sp>
      <p:sp>
        <p:nvSpPr>
          <p:cNvPr id="92163"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92164"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805452E4-8C06-4246-ACF1-65DC8F85D258}"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40</a:t>
            </a:fld>
            <a:endParaRPr lang="it-IT" altLang="it-IT" smtClean="0">
              <a:solidFill>
                <a:srgbClr val="000000"/>
              </a:solidFill>
              <a:latin typeface="Times New Roman" pitchFamily="18" charset="0"/>
              <a:ea typeface="MS Gothic" pitchFamily="49" charset="-128"/>
            </a:endParaRPr>
          </a:p>
        </p:txBody>
      </p:sp>
      <p:sp>
        <p:nvSpPr>
          <p:cNvPr id="93187"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93188"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E563B528-D118-4F91-835D-5EFF99D9A8FF}"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47</a:t>
            </a:fld>
            <a:endParaRPr lang="it-IT" altLang="it-IT" smtClean="0">
              <a:solidFill>
                <a:srgbClr val="000000"/>
              </a:solidFill>
              <a:latin typeface="Times New Roman" pitchFamily="18" charset="0"/>
              <a:ea typeface="MS Gothic" pitchFamily="49" charset="-128"/>
            </a:endParaRPr>
          </a:p>
        </p:txBody>
      </p:sp>
      <p:sp>
        <p:nvSpPr>
          <p:cNvPr id="65539"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65540"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9D018646-3213-46B3-9976-9283AD971B4B}"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3</a:t>
            </a:fld>
            <a:endParaRPr lang="it-IT" altLang="it-IT" smtClean="0">
              <a:solidFill>
                <a:srgbClr val="000000"/>
              </a:solidFill>
              <a:latin typeface="Times New Roman" pitchFamily="18" charset="0"/>
              <a:ea typeface="MS Gothic" pitchFamily="49" charset="-128"/>
            </a:endParaRPr>
          </a:p>
        </p:txBody>
      </p:sp>
      <p:sp>
        <p:nvSpPr>
          <p:cNvPr id="67587"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67588"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2EC99A6D-97DB-4C31-AD50-62C9ADE17788}"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4</a:t>
            </a:fld>
            <a:endParaRPr lang="it-IT" altLang="it-IT" smtClean="0">
              <a:solidFill>
                <a:srgbClr val="000000"/>
              </a:solidFill>
              <a:latin typeface="Times New Roman" pitchFamily="18" charset="0"/>
              <a:ea typeface="MS Gothic" pitchFamily="49" charset="-128"/>
            </a:endParaRPr>
          </a:p>
        </p:txBody>
      </p:sp>
      <p:sp>
        <p:nvSpPr>
          <p:cNvPr id="68611"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68612"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F242AC0C-7FA6-4913-950E-4C54019D33C5}"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5</a:t>
            </a:fld>
            <a:endParaRPr lang="it-IT" altLang="it-IT" smtClean="0">
              <a:solidFill>
                <a:srgbClr val="000000"/>
              </a:solidFill>
              <a:latin typeface="Times New Roman" pitchFamily="18" charset="0"/>
              <a:ea typeface="MS Gothic" pitchFamily="49" charset="-128"/>
            </a:endParaRPr>
          </a:p>
        </p:txBody>
      </p:sp>
      <p:sp>
        <p:nvSpPr>
          <p:cNvPr id="69635"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69636"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70BA4789-BDDF-4019-8EF2-A7F73A6FF7F2}"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8</a:t>
            </a:fld>
            <a:endParaRPr lang="it-IT" altLang="it-IT" smtClean="0">
              <a:solidFill>
                <a:srgbClr val="000000"/>
              </a:solidFill>
              <a:latin typeface="Times New Roman" pitchFamily="18" charset="0"/>
              <a:ea typeface="MS Gothic" pitchFamily="49" charset="-128"/>
            </a:endParaRPr>
          </a:p>
        </p:txBody>
      </p:sp>
      <p:sp>
        <p:nvSpPr>
          <p:cNvPr id="71683"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71684"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43897916-1624-4534-9B77-4FA5A42168B8}"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9</a:t>
            </a:fld>
            <a:endParaRPr lang="it-IT" altLang="it-IT" smtClean="0">
              <a:solidFill>
                <a:srgbClr val="000000"/>
              </a:solidFill>
              <a:latin typeface="Times New Roman" pitchFamily="18" charset="0"/>
              <a:ea typeface="MS Gothic" pitchFamily="49" charset="-128"/>
            </a:endParaRPr>
          </a:p>
        </p:txBody>
      </p:sp>
      <p:sp>
        <p:nvSpPr>
          <p:cNvPr id="77827"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77828"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764103C4-737A-44B0-9994-C7A9488E1F20}"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11</a:t>
            </a:fld>
            <a:endParaRPr lang="it-IT" altLang="it-IT" smtClean="0">
              <a:solidFill>
                <a:srgbClr val="000000"/>
              </a:solidFill>
              <a:latin typeface="Times New Roman" pitchFamily="18" charset="0"/>
              <a:ea typeface="MS Gothic" pitchFamily="49" charset="-128"/>
            </a:endParaRPr>
          </a:p>
        </p:txBody>
      </p:sp>
      <p:sp>
        <p:nvSpPr>
          <p:cNvPr id="81923"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81924"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9674" algn="l"/>
                <a:tab pos="1459347" algn="l"/>
                <a:tab pos="2189021" algn="l"/>
                <a:tab pos="2920248" algn="l"/>
                <a:tab pos="3649921" algn="l"/>
              </a:tabLst>
              <a:defRPr sz="1100">
                <a:solidFill>
                  <a:schemeClr val="tx1"/>
                </a:solidFill>
                <a:latin typeface="Arial" charset="0"/>
              </a:defRPr>
            </a:lvl1pPr>
            <a:lvl2pPr marL="726568" indent="-279450">
              <a:spcBef>
                <a:spcPct val="30000"/>
              </a:spcBef>
              <a:tabLst>
                <a:tab pos="729674" algn="l"/>
                <a:tab pos="1459347" algn="l"/>
                <a:tab pos="2189021" algn="l"/>
                <a:tab pos="2920248" algn="l"/>
                <a:tab pos="3649921" algn="l"/>
              </a:tabLst>
              <a:defRPr sz="1100">
                <a:solidFill>
                  <a:schemeClr val="tx1"/>
                </a:solidFill>
                <a:latin typeface="Arial" charset="0"/>
              </a:defRPr>
            </a:lvl2pPr>
            <a:lvl3pPr marL="1117799" indent="-223560">
              <a:spcBef>
                <a:spcPct val="30000"/>
              </a:spcBef>
              <a:tabLst>
                <a:tab pos="729674" algn="l"/>
                <a:tab pos="1459347" algn="l"/>
                <a:tab pos="2189021" algn="l"/>
                <a:tab pos="2920248" algn="l"/>
                <a:tab pos="3649921" algn="l"/>
              </a:tabLst>
              <a:defRPr sz="1100">
                <a:solidFill>
                  <a:schemeClr val="tx1"/>
                </a:solidFill>
                <a:latin typeface="Arial" charset="0"/>
              </a:defRPr>
            </a:lvl3pPr>
            <a:lvl4pPr marL="1564918" indent="-223560">
              <a:spcBef>
                <a:spcPct val="30000"/>
              </a:spcBef>
              <a:tabLst>
                <a:tab pos="729674" algn="l"/>
                <a:tab pos="1459347" algn="l"/>
                <a:tab pos="2189021" algn="l"/>
                <a:tab pos="2920248" algn="l"/>
                <a:tab pos="3649921" algn="l"/>
              </a:tabLst>
              <a:defRPr sz="1100">
                <a:solidFill>
                  <a:schemeClr val="tx1"/>
                </a:solidFill>
                <a:latin typeface="Arial" charset="0"/>
              </a:defRPr>
            </a:lvl4pPr>
            <a:lvl5pPr marL="2012036" indent="-223560">
              <a:spcBef>
                <a:spcPct val="30000"/>
              </a:spcBef>
              <a:tabLst>
                <a:tab pos="729674" algn="l"/>
                <a:tab pos="1459347" algn="l"/>
                <a:tab pos="2189021" algn="l"/>
                <a:tab pos="2920248" algn="l"/>
                <a:tab pos="3649921" algn="l"/>
              </a:tabLst>
              <a:defRPr sz="1100">
                <a:solidFill>
                  <a:schemeClr val="tx1"/>
                </a:solidFill>
                <a:latin typeface="Arial" charset="0"/>
              </a:defRPr>
            </a:lvl5pPr>
            <a:lvl6pPr marL="2459156"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6pPr>
            <a:lvl7pPr marL="290627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7pPr>
            <a:lvl8pPr marL="3353395"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8pPr>
            <a:lvl9pPr marL="3800513" indent="-223560" eaLnBrk="0" fontAlgn="base" hangingPunct="0">
              <a:spcBef>
                <a:spcPct val="30000"/>
              </a:spcBef>
              <a:spcAft>
                <a:spcPct val="0"/>
              </a:spcAft>
              <a:tabLst>
                <a:tab pos="729674" algn="l"/>
                <a:tab pos="1459347" algn="l"/>
                <a:tab pos="2189021" algn="l"/>
                <a:tab pos="2920248" algn="l"/>
                <a:tab pos="3649921" algn="l"/>
              </a:tabLst>
              <a:defRPr sz="1100">
                <a:solidFill>
                  <a:schemeClr val="tx1"/>
                </a:solidFill>
                <a:latin typeface="Arial" charset="0"/>
              </a:defRPr>
            </a:lvl9pPr>
          </a:lstStyle>
          <a:p>
            <a:pPr>
              <a:spcBef>
                <a:spcPct val="0"/>
              </a:spcBef>
              <a:buFont typeface="Times New Roman" pitchFamily="18" charset="0"/>
              <a:buNone/>
            </a:pPr>
            <a:fld id="{4C049A62-4916-47E8-9E0E-E8A787868CD9}" type="slidenum">
              <a:rPr lang="it-IT" altLang="it-IT" smtClean="0">
                <a:solidFill>
                  <a:srgbClr val="000000"/>
                </a:solidFill>
                <a:latin typeface="Times New Roman" pitchFamily="18" charset="0"/>
                <a:ea typeface="MS Gothic" pitchFamily="49" charset="-128"/>
              </a:rPr>
              <a:pPr>
                <a:spcBef>
                  <a:spcPct val="0"/>
                </a:spcBef>
                <a:buFont typeface="Times New Roman" pitchFamily="18" charset="0"/>
                <a:buNone/>
              </a:pPr>
              <a:t>12</a:t>
            </a:fld>
            <a:endParaRPr lang="it-IT" altLang="it-IT" smtClean="0">
              <a:solidFill>
                <a:srgbClr val="000000"/>
              </a:solidFill>
              <a:latin typeface="Times New Roman" pitchFamily="18" charset="0"/>
              <a:ea typeface="MS Gothic" pitchFamily="49" charset="-128"/>
            </a:endParaRPr>
          </a:p>
        </p:txBody>
      </p:sp>
      <p:sp>
        <p:nvSpPr>
          <p:cNvPr id="78851" name="Text Box 1"/>
          <p:cNvSpPr txBox="1">
            <a:spLocks noChangeArrowheads="1"/>
          </p:cNvSpPr>
          <p:nvPr/>
        </p:nvSpPr>
        <p:spPr bwMode="auto">
          <a:xfrm>
            <a:off x="2204192" y="731587"/>
            <a:ext cx="2317826" cy="3668849"/>
          </a:xfrm>
          <a:prstGeom prst="rect">
            <a:avLst/>
          </a:prstGeom>
          <a:solidFill>
            <a:srgbClr val="FFFFFF"/>
          </a:solidFill>
          <a:ln w="9360">
            <a:solidFill>
              <a:srgbClr val="000000"/>
            </a:solidFill>
            <a:miter lim="800000"/>
            <a:headEnd/>
            <a:tailEnd/>
          </a:ln>
        </p:spPr>
        <p:txBody>
          <a:bodyPr wrap="none" lIns="92231" tIns="46116" rIns="92231" bIns="4611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78852" name="Rectangle 2"/>
          <p:cNvSpPr>
            <a:spLocks noGrp="1" noChangeArrowheads="1"/>
          </p:cNvSpPr>
          <p:nvPr>
            <p:ph type="body"/>
          </p:nvPr>
        </p:nvSpPr>
        <p:spPr>
          <a:xfrm>
            <a:off x="672468" y="4642219"/>
            <a:ext cx="5376607" cy="4391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08F3C7E-9429-46FB-96DD-409AA004112C}" type="datetimeFigureOut">
              <a:rPr lang="it-IT" smtClean="0"/>
              <a:t>10/05/2016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282653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08F3C7E-9429-46FB-96DD-409AA004112C}" type="datetimeFigureOut">
              <a:rPr lang="it-IT" smtClean="0"/>
              <a:t>10/05/2016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343419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08F3C7E-9429-46FB-96DD-409AA004112C}" type="datetimeFigureOut">
              <a:rPr lang="it-IT" smtClean="0"/>
              <a:t>10/05/2016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36495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lvl1pPr>
              <a:defRPr sz="4400" b="1">
                <a:latin typeface="+mn-lt"/>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DAC7FB-308B-4A4B-8458-CD2D0A7E6EC9}" type="slidenum">
              <a:rPr lang="it-IT" smtClean="0"/>
              <a:t>‹N›</a:t>
            </a:fld>
            <a:endParaRPr lang="it-IT"/>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55533"/>
            <a:ext cx="1080120" cy="4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9" name="Connettore 1 8"/>
          <p:cNvCxnSpPr/>
          <p:nvPr userDrawn="1"/>
        </p:nvCxnSpPr>
        <p:spPr>
          <a:xfrm>
            <a:off x="467544" y="1484784"/>
            <a:ext cx="8208912"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userDrawn="1"/>
        </p:nvCxnSpPr>
        <p:spPr>
          <a:xfrm>
            <a:off x="467544" y="6093296"/>
            <a:ext cx="8208912"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2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515197"/>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4005064"/>
            <a:ext cx="5793903" cy="34805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Segnaposto data 3"/>
          <p:cNvSpPr>
            <a:spLocks noGrp="1"/>
          </p:cNvSpPr>
          <p:nvPr>
            <p:ph type="dt" sz="half" idx="10"/>
          </p:nvPr>
        </p:nvSpPr>
        <p:spPr/>
        <p:txBody>
          <a:bodyPr/>
          <a:lstStyle/>
          <a:p>
            <a:fld id="{D08F3C7E-9429-46FB-96DD-409AA004112C}" type="datetimeFigureOut">
              <a:rPr lang="it-IT" smtClean="0"/>
              <a:t>10/05/2016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9DAC7FB-308B-4A4B-8458-CD2D0A7E6EC9}" type="slidenum">
              <a:rPr lang="it-IT" smtClean="0"/>
              <a:t>‹N›</a:t>
            </a:fld>
            <a:endParaRPr lang="it-IT"/>
          </a:p>
        </p:txBody>
      </p:sp>
      <p:cxnSp>
        <p:nvCxnSpPr>
          <p:cNvPr id="8" name="Connettore 1 7"/>
          <p:cNvCxnSpPr/>
          <p:nvPr userDrawn="1"/>
        </p:nvCxnSpPr>
        <p:spPr>
          <a:xfrm>
            <a:off x="755576" y="4437112"/>
            <a:ext cx="7776864"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3573016"/>
            <a:ext cx="180165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0079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42792"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28256"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08F3C7E-9429-46FB-96DD-409AA004112C}" type="datetimeFigureOut">
              <a:rPr lang="it-IT" smtClean="0"/>
              <a:t>10/05/2016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DAC7FB-308B-4A4B-8458-CD2D0A7E6EC9}" type="slidenum">
              <a:rPr lang="it-IT" smtClean="0"/>
              <a:t>‹N›</a:t>
            </a:fld>
            <a:endParaRPr lang="it-IT"/>
          </a:p>
        </p:txBody>
      </p:sp>
      <p:cxnSp>
        <p:nvCxnSpPr>
          <p:cNvPr id="8" name="Connettore 1 7"/>
          <p:cNvCxnSpPr/>
          <p:nvPr userDrawn="1"/>
        </p:nvCxnSpPr>
        <p:spPr>
          <a:xfrm>
            <a:off x="467544" y="1484784"/>
            <a:ext cx="8208912"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userDrawn="1"/>
        </p:nvCxnSpPr>
        <p:spPr>
          <a:xfrm>
            <a:off x="467544" y="6093296"/>
            <a:ext cx="8208912"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88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08F3C7E-9429-46FB-96DD-409AA004112C}" type="datetimeFigureOut">
              <a:rPr lang="it-IT" smtClean="0"/>
              <a:t>10/05/2016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45830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latin typeface="+mn-lt"/>
              </a:defRPr>
            </a:lvl1pPr>
          </a:lstStyle>
          <a:p>
            <a:r>
              <a:rPr lang="it-IT" dirty="0" smtClean="0"/>
              <a:t>Fare clic per modificare lo stile del titolo</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9DAC7FB-308B-4A4B-8458-CD2D0A7E6EC9}" type="slidenum">
              <a:rPr lang="it-IT" smtClean="0"/>
              <a:t>‹N›</a:t>
            </a:fld>
            <a:endParaRPr lang="it-IT"/>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55533"/>
            <a:ext cx="1080120" cy="4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Connettore 1 7"/>
          <p:cNvCxnSpPr/>
          <p:nvPr userDrawn="1"/>
        </p:nvCxnSpPr>
        <p:spPr>
          <a:xfrm>
            <a:off x="467544" y="1484784"/>
            <a:ext cx="8208912"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userDrawn="1"/>
        </p:nvCxnSpPr>
        <p:spPr>
          <a:xfrm>
            <a:off x="467544" y="6093296"/>
            <a:ext cx="8208912" cy="0"/>
          </a:xfrm>
          <a:prstGeom prst="line">
            <a:avLst/>
          </a:prstGeom>
          <a:ln w="53975">
            <a:solidFill>
              <a:srgbClr val="1903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438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08F3C7E-9429-46FB-96DD-409AA004112C}" type="datetimeFigureOut">
              <a:rPr lang="it-IT" smtClean="0"/>
              <a:t>10/05/2016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110538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08F3C7E-9429-46FB-96DD-409AA004112C}" type="datetimeFigureOut">
              <a:rPr lang="it-IT" smtClean="0"/>
              <a:t>10/05/2016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283332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08F3C7E-9429-46FB-96DD-409AA004112C}" type="datetimeFigureOut">
              <a:rPr lang="it-IT" smtClean="0"/>
              <a:t>10/05/2016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9DAC7FB-308B-4A4B-8458-CD2D0A7E6EC9}" type="slidenum">
              <a:rPr lang="it-IT" smtClean="0"/>
              <a:t>‹N›</a:t>
            </a:fld>
            <a:endParaRPr lang="it-IT"/>
          </a:p>
        </p:txBody>
      </p:sp>
    </p:spTree>
    <p:extLst>
      <p:ext uri="{BB962C8B-B14F-4D97-AF65-F5344CB8AC3E}">
        <p14:creationId xmlns:p14="http://schemas.microsoft.com/office/powerpoint/2010/main" val="27333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567333"/>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F3C7E-9429-46FB-96DD-409AA004112C}" type="datetimeFigureOut">
              <a:rPr lang="it-IT" smtClean="0"/>
              <a:t>10/05/2016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AC7FB-308B-4A4B-8458-CD2D0A7E6EC9}" type="slidenum">
              <a:rPr lang="it-IT" smtClean="0"/>
              <a:t>‹N›</a:t>
            </a:fld>
            <a:endParaRPr lang="it-IT"/>
          </a:p>
        </p:txBody>
      </p:sp>
    </p:spTree>
    <p:extLst>
      <p:ext uri="{BB962C8B-B14F-4D97-AF65-F5344CB8AC3E}">
        <p14:creationId xmlns:p14="http://schemas.microsoft.com/office/powerpoint/2010/main" val="3183102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905933AD-48F0-43DB-89F6-0035AF94EC96}"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1</a:t>
            </a:fld>
            <a:endParaRPr lang="it-IT" altLang="it-IT" sz="1400" dirty="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a:xfrm>
            <a:off x="722313" y="4515197"/>
            <a:ext cx="7772400" cy="858019"/>
          </a:xfrm>
        </p:spPr>
        <p:txBody>
          <a:bodyPr>
            <a:normAutofit fontScale="90000"/>
          </a:bodyPr>
          <a:lstStyle/>
          <a:p>
            <a:r>
              <a:rPr lang="it-IT" dirty="0" smtClean="0">
                <a:solidFill>
                  <a:srgbClr val="000066"/>
                </a:solidFill>
              </a:rPr>
              <a:t>Presentazione della Società</a:t>
            </a:r>
            <a:br>
              <a:rPr lang="it-IT" dirty="0" smtClean="0">
                <a:solidFill>
                  <a:srgbClr val="000066"/>
                </a:solidFill>
              </a:rPr>
            </a:br>
            <a:r>
              <a:rPr lang="it-IT" sz="2000" dirty="0" smtClean="0">
                <a:solidFill>
                  <a:srgbClr val="000066"/>
                </a:solidFill>
              </a:rPr>
              <a:t>aprile 2016</a:t>
            </a:r>
            <a:r>
              <a:rPr lang="it-IT" dirty="0" smtClean="0">
                <a:solidFill>
                  <a:srgbClr val="000066"/>
                </a:solidFill>
              </a:rPr>
              <a:t/>
            </a:r>
            <a:br>
              <a:rPr lang="it-IT" dirty="0" smtClean="0">
                <a:solidFill>
                  <a:srgbClr val="000066"/>
                </a:solidFill>
              </a:rPr>
            </a:br>
            <a:r>
              <a:rPr lang="it-IT" dirty="0" smtClean="0">
                <a:solidFill>
                  <a:srgbClr val="000066"/>
                </a:solidFill>
              </a:rPr>
              <a:t> </a:t>
            </a:r>
            <a:endParaRPr lang="it-IT" dirty="0"/>
          </a:p>
        </p:txBody>
      </p:sp>
      <p:sp>
        <p:nvSpPr>
          <p:cNvPr id="4098" name="Rectangle 2"/>
          <p:cNvSpPr>
            <a:spLocks noGrp="1" noChangeArrowheads="1"/>
          </p:cNvSpPr>
          <p:nvPr>
            <p:ph type="body" idx="1"/>
          </p:nvPr>
        </p:nvSpPr>
        <p:spPr/>
        <p:txBody>
          <a:bodyPr anchor="t">
            <a:normAutofit/>
          </a:bodyPr>
          <a:lstStyle/>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p:txBody>
      </p:sp>
    </p:spTree>
    <p:extLst>
      <p:ext uri="{BB962C8B-B14F-4D97-AF65-F5344CB8AC3E}">
        <p14:creationId xmlns:p14="http://schemas.microsoft.com/office/powerpoint/2010/main" val="1805250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normAutofit fontScale="90000"/>
          </a:bodyPr>
          <a:lstStyle/>
          <a:p>
            <a:r>
              <a:rPr lang="it-IT" altLang="it-IT" smtClean="0"/>
              <a:t>Le principali grandezze economiche e finanziarie della società</a:t>
            </a:r>
            <a:endParaRPr lang="it-IT" altLang="it-IT" dirty="0" smtClean="0"/>
          </a:p>
        </p:txBody>
      </p:sp>
      <p:sp>
        <p:nvSpPr>
          <p:cNvPr id="16387" name="Segnaposto contenuto 2"/>
          <p:cNvSpPr>
            <a:spLocks noGrp="1"/>
          </p:cNvSpPr>
          <p:nvPr>
            <p:ph sz="half" idx="1"/>
          </p:nvPr>
        </p:nvSpPr>
        <p:spPr/>
        <p:txBody>
          <a:bodyPr>
            <a:normAutofit fontScale="62500" lnSpcReduction="20000"/>
          </a:bodyPr>
          <a:lstStyle/>
          <a:p>
            <a:r>
              <a:rPr lang="it-IT" altLang="it-IT" dirty="0" smtClean="0"/>
              <a:t>L’evoluzione delle grandezze economiche e finanziarie dal 2005 (anno dell’affidamento), al 2015</a:t>
            </a:r>
          </a:p>
          <a:p>
            <a:pPr lvl="1"/>
            <a:r>
              <a:rPr lang="it-IT" altLang="it-IT" dirty="0" smtClean="0"/>
              <a:t>I ricavi sono passati da 50 ml a 90,4 milioni (+71,2%)</a:t>
            </a:r>
          </a:p>
          <a:p>
            <a:pPr lvl="1"/>
            <a:r>
              <a:rPr lang="it-IT" altLang="it-IT" dirty="0" smtClean="0"/>
              <a:t>L’EBITDA, ovvero il Margine Operativo Lordo è passato da 4,8 a 25,2 milioni (+364%)</a:t>
            </a:r>
          </a:p>
          <a:p>
            <a:pPr lvl="1"/>
            <a:r>
              <a:rPr lang="it-IT" altLang="it-IT" dirty="0" smtClean="0"/>
              <a:t>L’EBITDA sui ricavi è passato dal 10% (2005) al 26% (2015)</a:t>
            </a:r>
          </a:p>
          <a:p>
            <a:pPr lvl="1"/>
            <a:r>
              <a:rPr lang="it-IT" altLang="it-IT" dirty="0" smtClean="0"/>
              <a:t>L’utile ante imposte è passato da 1,7 a 2,8 milioni (+65%)</a:t>
            </a:r>
          </a:p>
          <a:p>
            <a:pPr lvl="1"/>
            <a:r>
              <a:rPr lang="it-IT" altLang="it-IT" dirty="0" smtClean="0"/>
              <a:t>Il Cash Flow, ovvero l’autofinanziamento è passato da 2,6 a 17,6 milioni (+577%)</a:t>
            </a:r>
          </a:p>
          <a:p>
            <a:r>
              <a:rPr lang="it-IT" altLang="it-IT" dirty="0" smtClean="0"/>
              <a:t>Questi risultati sono frutto, da una parte del costante processo di riduzione dei costi e dall’altro (2012) dell’introduzione del nuovo sistema tariffario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545769"/>
            <a:ext cx="2033383" cy="446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02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93C19FEF-900E-443F-AFCE-26FCAEBBD830}"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11</a:t>
            </a:fld>
            <a:endParaRPr lang="it-IT" altLang="it-IT" sz="1400">
              <a:solidFill>
                <a:srgbClr val="000000"/>
              </a:solidFill>
              <a:latin typeface="Times New Roman" pitchFamily="18" charset="0"/>
              <a:ea typeface="MS Gothic" pitchFamily="49" charset="-128"/>
            </a:endParaRPr>
          </a:p>
        </p:txBody>
      </p:sp>
      <p:sp>
        <p:nvSpPr>
          <p:cNvPr id="33795" name="Titolo 10"/>
          <p:cNvSpPr>
            <a:spLocks noGrp="1"/>
          </p:cNvSpPr>
          <p:nvPr>
            <p:ph type="title"/>
          </p:nvPr>
        </p:nvSpPr>
        <p:spPr/>
        <p:txBody>
          <a:bodyPr/>
          <a:lstStyle/>
          <a:p>
            <a:r>
              <a:rPr lang="it-IT" altLang="it-IT" smtClean="0"/>
              <a:t>Il sistema di monitoraggio e controllo</a:t>
            </a:r>
          </a:p>
        </p:txBody>
      </p:sp>
      <p:sp>
        <p:nvSpPr>
          <p:cNvPr id="17" name="Segnaposto contenuto 16"/>
          <p:cNvSpPr>
            <a:spLocks noGrp="1"/>
          </p:cNvSpPr>
          <p:nvPr>
            <p:ph idx="1"/>
          </p:nvPr>
        </p:nvSpPr>
        <p:spPr/>
        <p:txBody>
          <a:bodyPr>
            <a:normAutofit fontScale="70000" lnSpcReduction="20000"/>
          </a:bodyPr>
          <a:lstStyle/>
          <a:p>
            <a:r>
              <a:rPr lang="it-IT" altLang="it-IT" dirty="0" smtClean="0"/>
              <a:t>La società ha definito fin dal 2009 un sistema di monitoraggio e controllo dei principali aspetti economici e finanziari della gestione</a:t>
            </a:r>
          </a:p>
          <a:p>
            <a:pPr lvl="1"/>
            <a:r>
              <a:rPr lang="it-IT" altLang="it-IT" dirty="0" smtClean="0"/>
              <a:t>La </a:t>
            </a:r>
            <a:r>
              <a:rPr lang="it-IT" altLang="it-IT" b="1" dirty="0" smtClean="0"/>
              <a:t>fatturazione</a:t>
            </a:r>
            <a:r>
              <a:rPr lang="it-IT" altLang="it-IT" dirty="0" smtClean="0"/>
              <a:t>: programmazione delle bollettazioni, verifica delle bollettazioni (flussi di cassa), verifica delle bollettazioni con i ricavi previsti dal Piano di Ambito (ricavi, articolazione tariffaria, conguagli)</a:t>
            </a:r>
          </a:p>
          <a:p>
            <a:pPr lvl="1"/>
            <a:r>
              <a:rPr lang="it-IT" altLang="it-IT" dirty="0" smtClean="0"/>
              <a:t>La </a:t>
            </a:r>
            <a:r>
              <a:rPr lang="it-IT" altLang="it-IT" b="1" dirty="0" smtClean="0"/>
              <a:t>morosità</a:t>
            </a:r>
            <a:r>
              <a:rPr lang="it-IT" altLang="it-IT" dirty="0" smtClean="0"/>
              <a:t> e i tempi di pagamento: analisi del recupero della morosità, monitoraggio e analisi dei tempi di pagamento delle bollette</a:t>
            </a:r>
          </a:p>
          <a:p>
            <a:pPr lvl="1"/>
            <a:r>
              <a:rPr lang="it-IT" altLang="it-IT" b="1" dirty="0" smtClean="0"/>
              <a:t>Budget</a:t>
            </a:r>
            <a:r>
              <a:rPr lang="it-IT" altLang="it-IT" dirty="0" smtClean="0"/>
              <a:t> e controllo di gestione: Master budget: budget economico, budget degli investimenti, budget dei flussi di cassa, report mensile, procedura di gestione del budget.</a:t>
            </a:r>
          </a:p>
          <a:p>
            <a:pPr lvl="1"/>
            <a:r>
              <a:rPr lang="it-IT" altLang="it-IT" b="1" dirty="0" smtClean="0"/>
              <a:t>Bilancio</a:t>
            </a:r>
            <a:r>
              <a:rPr lang="it-IT" altLang="it-IT" dirty="0" smtClean="0"/>
              <a:t>: Relazioni trimestrali</a:t>
            </a:r>
          </a:p>
          <a:p>
            <a:pPr lvl="1"/>
            <a:r>
              <a:rPr lang="it-IT" altLang="it-IT" b="1" dirty="0" smtClean="0"/>
              <a:t>Piano strategico</a:t>
            </a:r>
            <a:r>
              <a:rPr lang="it-IT" altLang="it-IT" dirty="0" smtClean="0"/>
              <a:t>: mappa strategica, obiettivi, indicatori, </a:t>
            </a:r>
            <a:r>
              <a:rPr lang="it-IT" altLang="it-IT" i="1" dirty="0" err="1" smtClean="0"/>
              <a:t>Balanced</a:t>
            </a:r>
            <a:r>
              <a:rPr lang="it-IT" altLang="it-IT" i="1" dirty="0" smtClean="0"/>
              <a:t> </a:t>
            </a:r>
            <a:r>
              <a:rPr lang="it-IT" altLang="it-IT" i="1" dirty="0" err="1" smtClean="0"/>
              <a:t>Scorecard</a:t>
            </a:r>
            <a:r>
              <a:rPr lang="it-IT" altLang="it-IT" dirty="0" smtClean="0"/>
              <a:t> (BSC), rendicontazione trimestrale</a:t>
            </a:r>
          </a:p>
          <a:p>
            <a:r>
              <a:rPr lang="it-IT" altLang="it-IT" dirty="0" smtClean="0"/>
              <a:t>Attraverso questi documenti e questi report, si possono osservare tempestivamente gli scostamenti e definire gli interventi necessari al riallineamento</a:t>
            </a:r>
          </a:p>
        </p:txBody>
      </p:sp>
    </p:spTree>
    <p:extLst>
      <p:ext uri="{BB962C8B-B14F-4D97-AF65-F5344CB8AC3E}">
        <p14:creationId xmlns:p14="http://schemas.microsoft.com/office/powerpoint/2010/main" val="24332212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sz="3600" b="1" dirty="0">
              <a:solidFill>
                <a:srgbClr val="000000"/>
              </a:solidFill>
              <a:ea typeface="MS Gothic" pitchFamily="49" charset="-128"/>
            </a:endParaRPr>
          </a:p>
        </p:txBody>
      </p:sp>
      <p:sp>
        <p:nvSpPr>
          <p:cNvPr id="18435" name="Text Box 2"/>
          <p:cNvSpPr txBox="1">
            <a:spLocks noChangeArrowheads="1"/>
          </p:cNvSpPr>
          <p:nvPr/>
        </p:nvSpPr>
        <p:spPr bwMode="auto">
          <a:xfrm>
            <a:off x="468313" y="1628800"/>
            <a:ext cx="821848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36600" indent="-2794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500"/>
              </a:spcBef>
              <a:buSzPct val="45000"/>
              <a:buFont typeface="Wingdings" pitchFamily="2" charset="2"/>
              <a:buChar char=""/>
            </a:pPr>
            <a:r>
              <a:rPr lang="it-IT" altLang="it-IT" sz="2000" dirty="0">
                <a:solidFill>
                  <a:srgbClr val="000000"/>
                </a:solidFill>
                <a:ea typeface="MS Gothic" pitchFamily="49" charset="-128"/>
              </a:rPr>
              <a:t>L’evoluzione del conto economico negli esercizi </a:t>
            </a:r>
            <a:r>
              <a:rPr lang="it-IT" altLang="it-IT" sz="2000" dirty="0" smtClean="0">
                <a:solidFill>
                  <a:srgbClr val="000000"/>
                </a:solidFill>
                <a:ea typeface="MS Gothic" pitchFamily="49" charset="-128"/>
              </a:rPr>
              <a:t>2005-2015</a:t>
            </a:r>
            <a:endParaRPr lang="it-IT" altLang="it-IT" sz="2000" dirty="0">
              <a:solidFill>
                <a:srgbClr val="000000"/>
              </a:solidFill>
              <a:ea typeface="MS Gothic" pitchFamily="49" charset="-128"/>
            </a:endParaRPr>
          </a:p>
          <a:p>
            <a:pPr lvl="1" eaLnBrk="1" hangingPunct="1">
              <a:lnSpc>
                <a:spcPct val="102000"/>
              </a:lnSpc>
              <a:spcBef>
                <a:spcPts val="450"/>
              </a:spcBef>
              <a:buClr>
                <a:srgbClr val="000066"/>
              </a:buClr>
              <a:buFont typeface="Calibri" pitchFamily="34" charset="0"/>
              <a:buChar char="–"/>
            </a:pPr>
            <a:r>
              <a:rPr lang="it-IT" altLang="it-IT" sz="1800" dirty="0">
                <a:solidFill>
                  <a:srgbClr val="000000"/>
                </a:solidFill>
                <a:ea typeface="MS Gothic" pitchFamily="49" charset="-128"/>
              </a:rPr>
              <a:t>La riduzione dei costi </a:t>
            </a:r>
            <a:r>
              <a:rPr lang="it-IT" altLang="it-IT" sz="1800" dirty="0" smtClean="0">
                <a:solidFill>
                  <a:srgbClr val="000000"/>
                </a:solidFill>
                <a:ea typeface="MS Gothic" pitchFamily="49" charset="-128"/>
              </a:rPr>
              <a:t>operativi; Gli </a:t>
            </a:r>
            <a:r>
              <a:rPr lang="it-IT" altLang="it-IT" sz="1800" dirty="0">
                <a:solidFill>
                  <a:srgbClr val="000000"/>
                </a:solidFill>
                <a:ea typeface="MS Gothic" pitchFamily="49" charset="-128"/>
              </a:rPr>
              <a:t>ammortamenti riportati ad aliquote </a:t>
            </a:r>
            <a:r>
              <a:rPr lang="it-IT" altLang="it-IT" sz="1800" dirty="0" smtClean="0">
                <a:solidFill>
                  <a:srgbClr val="000000"/>
                </a:solidFill>
                <a:ea typeface="MS Gothic" pitchFamily="49" charset="-128"/>
              </a:rPr>
              <a:t>ordinarie a decorrere dal 2009; Il </a:t>
            </a:r>
            <a:r>
              <a:rPr lang="it-IT" altLang="it-IT" sz="1800" dirty="0">
                <a:solidFill>
                  <a:srgbClr val="000000"/>
                </a:solidFill>
                <a:ea typeface="MS Gothic" pitchFamily="49" charset="-128"/>
              </a:rPr>
              <a:t>miglioramento del MOL</a:t>
            </a:r>
          </a:p>
          <a:p>
            <a:pPr eaLnBrk="1" hangingPunct="1">
              <a:lnSpc>
                <a:spcPct val="102000"/>
              </a:lnSpc>
              <a:spcBef>
                <a:spcPts val="550"/>
              </a:spcBef>
              <a:buFontTx/>
              <a:buNone/>
            </a:pPr>
            <a:endParaRPr lang="it-IT" altLang="it-IT" sz="2200" dirty="0">
              <a:ea typeface="MS Gothic" pitchFamily="49" charset="-128"/>
            </a:endParaRPr>
          </a:p>
          <a:p>
            <a:pPr eaLnBrk="1" hangingPunct="1">
              <a:lnSpc>
                <a:spcPct val="102000"/>
              </a:lnSpc>
              <a:spcBef>
                <a:spcPts val="550"/>
              </a:spcBef>
              <a:buFontTx/>
              <a:buNone/>
            </a:pPr>
            <a:endParaRPr lang="it-IT" altLang="it-IT" sz="2200" dirty="0">
              <a:ea typeface="MS Gothic" pitchFamily="49" charset="-128"/>
            </a:endParaRPr>
          </a:p>
        </p:txBody>
      </p:sp>
      <p:sp>
        <p:nvSpPr>
          <p:cNvPr id="18436"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416DC046-3AF9-41B6-84DD-65FA08E57F7B}"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12</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normAutofit/>
          </a:bodyPr>
          <a:lstStyle/>
          <a:p>
            <a:r>
              <a:rPr lang="it-IT" altLang="it-IT" dirty="0" smtClean="0"/>
              <a:t>Il conto economico</a:t>
            </a:r>
            <a:endParaRPr lang="it-I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799556"/>
            <a:ext cx="8542337"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56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smtClean="0"/>
              <a:t>L’analisi dei costi della società</a:t>
            </a:r>
            <a:endParaRPr lang="it-IT" altLang="it-IT" dirty="0" smtClean="0"/>
          </a:p>
        </p:txBody>
      </p:sp>
      <p:sp>
        <p:nvSpPr>
          <p:cNvPr id="3" name="Segnaposto contenuto 2"/>
          <p:cNvSpPr>
            <a:spLocks noGrp="1"/>
          </p:cNvSpPr>
          <p:nvPr>
            <p:ph idx="1"/>
          </p:nvPr>
        </p:nvSpPr>
        <p:spPr/>
        <p:txBody>
          <a:bodyPr>
            <a:normAutofit fontScale="32500" lnSpcReduction="20000"/>
          </a:bodyPr>
          <a:lstStyle/>
          <a:p>
            <a:r>
              <a:rPr lang="it-IT" sz="5800" dirty="0" smtClean="0"/>
              <a:t>Il Piano di riorganizzazione si è concentrato in primo luogo, oltre che sulla struttura organizzativa, sul contenimento dei costi operativi per allinearli a quelli riconosciuti in tariffa</a:t>
            </a:r>
          </a:p>
          <a:p>
            <a:r>
              <a:rPr lang="it-IT" sz="5800" dirty="0" smtClean="0"/>
              <a:t>E’ stato strutturato il controllo di gestione con report mensili per consentire il monitoraggio e l’intervento tempestivo sui costi (a decorrere dal 2009)</a:t>
            </a:r>
          </a:p>
          <a:p>
            <a:r>
              <a:rPr lang="it-IT" sz="5800" dirty="0" smtClean="0"/>
              <a:t>Si è introdotta la redazione di bilanci trimestrali per affinare il monitoraggio e migliorare il controllo sia da parte della struttura amministrativa sia della Direzione</a:t>
            </a:r>
          </a:p>
          <a:p>
            <a:r>
              <a:rPr lang="it-IT" sz="5800" dirty="0" smtClean="0"/>
              <a:t>Oltre al contenimento dei costi operativi, sono state  definite nuove procedure per le capitalizzazioni dei costi sia interni che esterni (2010)</a:t>
            </a:r>
          </a:p>
          <a:p>
            <a:r>
              <a:rPr lang="it-IT" sz="5800" dirty="0" smtClean="0"/>
              <a:t>Si sono ripristinate le aliquote di ammortamento ai valori precedenti ( dal 2010), con </a:t>
            </a:r>
            <a:r>
              <a:rPr lang="it-IT" altLang="it-IT" sz="5800" dirty="0" smtClean="0"/>
              <a:t>un </a:t>
            </a:r>
            <a:r>
              <a:rPr lang="it-IT" altLang="it-IT" sz="5800" dirty="0"/>
              <a:t>aumento </a:t>
            </a:r>
            <a:r>
              <a:rPr lang="it-IT" altLang="it-IT" sz="5800" dirty="0" smtClean="0"/>
              <a:t> </a:t>
            </a:r>
            <a:r>
              <a:rPr lang="it-IT" altLang="it-IT" sz="5800" dirty="0"/>
              <a:t>più che compensato dalla riduzione degli altri </a:t>
            </a:r>
            <a:r>
              <a:rPr lang="it-IT" altLang="it-IT" sz="5800" dirty="0" smtClean="0"/>
              <a:t>costi operativi</a:t>
            </a:r>
            <a:endParaRPr lang="it-IT" altLang="it-IT" sz="5800" dirty="0"/>
          </a:p>
          <a:p>
            <a:r>
              <a:rPr lang="it-IT" altLang="it-IT" sz="5800" dirty="0" smtClean="0"/>
              <a:t>L’adeguamento delle aliquote e il contemporaneo contenimento dei costi operativi, hanno consentito di generare un maggior flusso di autofinanziamento da costi non monetari (da 5,9 a 17,6 milioni)</a:t>
            </a:r>
            <a:r>
              <a:rPr lang="it-IT" sz="5800" dirty="0"/>
              <a:t> </a:t>
            </a:r>
            <a:endParaRPr lang="it-IT" sz="5800" dirty="0" smtClean="0"/>
          </a:p>
          <a:p>
            <a:endParaRPr lang="it-IT" alt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4090659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it-IT" altLang="it-IT" sz="2800" smtClean="0"/>
              <a:t>L’analisi dei costi della società</a:t>
            </a:r>
          </a:p>
        </p:txBody>
      </p:sp>
      <p:graphicFrame>
        <p:nvGraphicFramePr>
          <p:cNvPr id="11" name="Tabella 10"/>
          <p:cNvGraphicFramePr>
            <a:graphicFrameLocks noGrp="1"/>
          </p:cNvGraphicFramePr>
          <p:nvPr>
            <p:extLst>
              <p:ext uri="{D42A27DB-BD31-4B8C-83A1-F6EECF244321}">
                <p14:modId xmlns:p14="http://schemas.microsoft.com/office/powerpoint/2010/main" val="1093443079"/>
              </p:ext>
            </p:extLst>
          </p:nvPr>
        </p:nvGraphicFramePr>
        <p:xfrm>
          <a:off x="1475655" y="5508024"/>
          <a:ext cx="5184576" cy="1305352"/>
        </p:xfrm>
        <a:graphic>
          <a:graphicData uri="http://schemas.openxmlformats.org/drawingml/2006/table">
            <a:tbl>
              <a:tblPr>
                <a:tableStyleId>{5C22544A-7EE6-4342-B048-85BDC9FD1C3A}</a:tableStyleId>
              </a:tblPr>
              <a:tblGrid>
                <a:gridCol w="576064"/>
                <a:gridCol w="576064"/>
                <a:gridCol w="576064"/>
                <a:gridCol w="576064"/>
                <a:gridCol w="576064"/>
                <a:gridCol w="576064"/>
                <a:gridCol w="576064"/>
                <a:gridCol w="576064"/>
                <a:gridCol w="576064"/>
              </a:tblGrid>
              <a:tr h="350825">
                <a:tc>
                  <a:txBody>
                    <a:bodyPr/>
                    <a:lstStyle/>
                    <a:p>
                      <a:pPr algn="ctr" fontAlgn="ctr"/>
                      <a:r>
                        <a:rPr lang="it-IT" sz="700" u="none" strike="noStrike" dirty="0">
                          <a:effectLst/>
                        </a:rPr>
                        <a:t>Affidamento</a:t>
                      </a:r>
                      <a:endParaRPr lang="it-IT" sz="700" b="0" i="0" u="none" strike="noStrike" dirty="0">
                        <a:solidFill>
                          <a:srgbClr val="000000"/>
                        </a:solidFill>
                        <a:effectLst/>
                        <a:latin typeface="Calibri"/>
                      </a:endParaRPr>
                    </a:p>
                  </a:txBody>
                  <a:tcPr marL="5327" marR="5327" marT="5320" marB="0" anchor="ctr"/>
                </a:tc>
                <a:tc>
                  <a:txBody>
                    <a:bodyPr/>
                    <a:lstStyle/>
                    <a:p>
                      <a:pPr algn="ctr" fontAlgn="ctr"/>
                      <a:r>
                        <a:rPr lang="it-IT" sz="700" u="none" strike="noStrike">
                          <a:effectLst/>
                        </a:rPr>
                        <a:t> </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Riduzione aliquote</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dirty="0">
                          <a:effectLst/>
                        </a:rPr>
                        <a:t> </a:t>
                      </a:r>
                      <a:endParaRPr lang="it-IT" sz="700" b="0" i="0" u="none" strike="noStrike" dirty="0">
                        <a:solidFill>
                          <a:srgbClr val="000000"/>
                        </a:solidFill>
                        <a:effectLst/>
                        <a:latin typeface="Calibri"/>
                      </a:endParaRPr>
                    </a:p>
                  </a:txBody>
                  <a:tcPr marL="5327" marR="5327" marT="5320" marB="0" anchor="ctr"/>
                </a:tc>
                <a:tc>
                  <a:txBody>
                    <a:bodyPr/>
                    <a:lstStyle/>
                    <a:p>
                      <a:pPr algn="ctr" fontAlgn="ctr"/>
                      <a:r>
                        <a:rPr lang="it-IT" sz="700" u="none" strike="noStrike">
                          <a:effectLst/>
                        </a:rPr>
                        <a:t>Piano riorganizzazione</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Aumento quote ammortamento</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Gara scelta socio privato</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Metodo tariffario AEEG</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dirty="0">
                          <a:effectLst/>
                        </a:rPr>
                        <a:t>Nuovi comuni: Pontremoli (6)</a:t>
                      </a:r>
                      <a:endParaRPr lang="it-IT" sz="700" b="0" i="0" u="none" strike="noStrike" dirty="0">
                        <a:solidFill>
                          <a:srgbClr val="000000"/>
                        </a:solidFill>
                        <a:effectLst/>
                        <a:latin typeface="Calibri"/>
                      </a:endParaRPr>
                    </a:p>
                  </a:txBody>
                  <a:tcPr marL="5327" marR="5327" marT="5320" marB="0" anchor="ctr"/>
                </a:tc>
              </a:tr>
              <a:tr h="522487">
                <a:tc>
                  <a:txBody>
                    <a:bodyPr/>
                    <a:lstStyle/>
                    <a:p>
                      <a:pPr algn="ctr" fontAlgn="ctr"/>
                      <a:endParaRPr lang="it-IT" sz="700" b="0" i="0" u="none" strike="noStrike" dirty="0">
                        <a:solidFill>
                          <a:srgbClr val="000000"/>
                        </a:solidFill>
                        <a:effectLst/>
                        <a:latin typeface="Calibri"/>
                      </a:endParaRPr>
                    </a:p>
                  </a:txBody>
                  <a:tcPr marL="5327" marR="5327" marT="5320" marB="0" anchor="ctr"/>
                </a:tc>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endParaRPr lang="it-IT" sz="700" b="0" i="0" u="none" strike="noStrike" dirty="0">
                        <a:solidFill>
                          <a:srgbClr val="000000"/>
                        </a:solidFill>
                        <a:effectLst/>
                        <a:latin typeface="Calibri"/>
                      </a:endParaRPr>
                    </a:p>
                  </a:txBody>
                  <a:tcPr marL="5327" marR="5327" marT="5320" marB="0" anchor="ctr"/>
                </a:tc>
                <a:tc>
                  <a:txBody>
                    <a:bodyPr/>
                    <a:lstStyle/>
                    <a:p>
                      <a:pPr algn="ctr" fontAlgn="ctr"/>
                      <a:endParaRPr lang="it-IT" sz="700" b="0" i="0" u="none" strike="noStrike" dirty="0">
                        <a:solidFill>
                          <a:srgbClr val="000000"/>
                        </a:solidFill>
                        <a:effectLst/>
                        <a:latin typeface="Calibri"/>
                      </a:endParaRPr>
                    </a:p>
                  </a:txBody>
                  <a:tcPr marL="5327" marR="5327" marT="5320" marB="0" anchor="ctr"/>
                </a:tc>
                <a:tc>
                  <a:txBody>
                    <a:bodyPr/>
                    <a:lstStyle/>
                    <a:p>
                      <a:pPr algn="ctr" fontAlgn="ctr"/>
                      <a:r>
                        <a:rPr lang="it-IT" sz="700" u="none" strike="noStrike" dirty="0">
                          <a:effectLst/>
                        </a:rPr>
                        <a:t>Riduzione costi</a:t>
                      </a:r>
                      <a:endParaRPr lang="it-IT" sz="700" b="0" i="0" u="none" strike="noStrike" dirty="0">
                        <a:solidFill>
                          <a:srgbClr val="000000"/>
                        </a:solidFill>
                        <a:effectLst/>
                        <a:latin typeface="Calibri"/>
                      </a:endParaRPr>
                    </a:p>
                  </a:txBody>
                  <a:tcPr marL="5327" marR="5327" marT="5320" marB="0" anchor="ctr"/>
                </a:tc>
                <a:tc>
                  <a:txBody>
                    <a:bodyPr/>
                    <a:lstStyle/>
                    <a:p>
                      <a:pPr algn="ctr" fontAlgn="ctr"/>
                      <a:r>
                        <a:rPr lang="it-IT" sz="700" u="none" strike="noStrike" dirty="0">
                          <a:effectLst/>
                        </a:rPr>
                        <a:t>Relazioni trimestrali</a:t>
                      </a:r>
                      <a:endParaRPr lang="it-IT" sz="700" b="0" i="0" u="none" strike="noStrike" dirty="0">
                        <a:solidFill>
                          <a:srgbClr val="000000"/>
                        </a:solidFill>
                        <a:effectLst/>
                        <a:latin typeface="Calibri"/>
                      </a:endParaRPr>
                    </a:p>
                  </a:txBody>
                  <a:tcPr marL="5327" marR="5327" marT="5320" marB="0" anchor="ctr"/>
                </a:tc>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Nuovi comuni: Aulla, Tresana, Podenzana (9)</a:t>
                      </a:r>
                      <a:endParaRPr lang="it-IT" sz="700" b="0" i="0" u="none" strike="noStrike">
                        <a:solidFill>
                          <a:srgbClr val="000000"/>
                        </a:solidFill>
                        <a:effectLst/>
                        <a:latin typeface="Calibri"/>
                      </a:endParaRPr>
                    </a:p>
                  </a:txBody>
                  <a:tcPr marL="5327" marR="5327" marT="5320" marB="0" anchor="ctr"/>
                </a:tc>
                <a:tc>
                  <a:txBody>
                    <a:bodyPr/>
                    <a:lstStyle/>
                    <a:p>
                      <a:pPr algn="ctr" fontAlgn="ctr"/>
                      <a:endParaRPr lang="it-IT" sz="700" b="0" i="0" u="none" strike="noStrike" dirty="0">
                        <a:solidFill>
                          <a:srgbClr val="000000"/>
                        </a:solidFill>
                        <a:effectLst/>
                        <a:latin typeface="Calibri"/>
                      </a:endParaRPr>
                    </a:p>
                  </a:txBody>
                  <a:tcPr marL="5327" marR="5327" marT="5320" marB="0" anchor="ctr"/>
                </a:tc>
              </a:tr>
              <a:tr h="350825">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Report Controllo Gestione</a:t>
                      </a: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a:effectLst/>
                        </a:rPr>
                        <a:t>Regole capitalizzazioni</a:t>
                      </a:r>
                      <a:endParaRPr lang="it-IT" sz="700" b="0" i="0" u="none" strike="noStrike">
                        <a:solidFill>
                          <a:srgbClr val="000000"/>
                        </a:solidFill>
                        <a:effectLst/>
                        <a:latin typeface="Calibri"/>
                      </a:endParaRPr>
                    </a:p>
                  </a:txBody>
                  <a:tcPr marL="5327" marR="5327" marT="5320" marB="0" anchor="ctr"/>
                </a:tc>
                <a:tc>
                  <a:txBody>
                    <a:bodyPr/>
                    <a:lstStyle/>
                    <a:p>
                      <a:pPr algn="ctr" fontAlgn="ctr"/>
                      <a:endParaRPr lang="it-IT" sz="700" b="0" i="0" u="none" strike="noStrike">
                        <a:solidFill>
                          <a:srgbClr val="000000"/>
                        </a:solidFill>
                        <a:effectLst/>
                        <a:latin typeface="Calibri"/>
                      </a:endParaRPr>
                    </a:p>
                  </a:txBody>
                  <a:tcPr marL="5327" marR="5327" marT="5320" marB="0" anchor="ctr"/>
                </a:tc>
                <a:tc>
                  <a:txBody>
                    <a:bodyPr/>
                    <a:lstStyle/>
                    <a:p>
                      <a:pPr algn="ctr" fontAlgn="ctr"/>
                      <a:r>
                        <a:rPr lang="it-IT" sz="700" u="none" strike="noStrike" dirty="0">
                          <a:effectLst/>
                        </a:rPr>
                        <a:t>Nuovi comuni: Massa (3)</a:t>
                      </a:r>
                      <a:endParaRPr lang="it-IT" sz="700" b="0" i="0" u="none" strike="noStrike" dirty="0">
                        <a:solidFill>
                          <a:srgbClr val="000000"/>
                        </a:solidFill>
                        <a:effectLst/>
                        <a:latin typeface="Calibri"/>
                      </a:endParaRPr>
                    </a:p>
                  </a:txBody>
                  <a:tcPr marL="5327" marR="5327" marT="5320" marB="0" anchor="ctr"/>
                </a:tc>
                <a:tc>
                  <a:txBody>
                    <a:bodyPr/>
                    <a:lstStyle/>
                    <a:p>
                      <a:pPr algn="ctr" fontAlgn="ctr"/>
                      <a:endParaRPr lang="it-IT" sz="700" b="0" i="0" u="none" strike="noStrike" dirty="0">
                        <a:solidFill>
                          <a:srgbClr val="000000"/>
                        </a:solidFill>
                        <a:effectLst/>
                        <a:latin typeface="Calibri"/>
                      </a:endParaRPr>
                    </a:p>
                  </a:txBody>
                  <a:tcPr marL="5327" marR="5327" marT="5320" marB="0" anchor="ctr"/>
                </a:tc>
              </a:tr>
            </a:tbl>
          </a:graphicData>
        </a:graphic>
      </p:graphicFrame>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960" cy="450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46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1691999"/>
            <a:ext cx="397033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36600" indent="-2794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450"/>
              </a:spcBef>
              <a:buSzPct val="45000"/>
              <a:buFont typeface="Wingdings" pitchFamily="2" charset="2"/>
              <a:buChar char=""/>
            </a:pPr>
            <a:r>
              <a:rPr lang="it-IT" altLang="it-IT" sz="1600" dirty="0">
                <a:solidFill>
                  <a:srgbClr val="000000"/>
                </a:solidFill>
                <a:ea typeface="MS Gothic" pitchFamily="49" charset="-128"/>
              </a:rPr>
              <a:t>I ricavi </a:t>
            </a:r>
            <a:r>
              <a:rPr lang="it-IT" altLang="it-IT" sz="1600" dirty="0" smtClean="0">
                <a:solidFill>
                  <a:srgbClr val="000000"/>
                </a:solidFill>
                <a:ea typeface="MS Gothic" pitchFamily="49" charset="-128"/>
              </a:rPr>
              <a:t>2015 di </a:t>
            </a:r>
            <a:r>
              <a:rPr lang="it-IT" altLang="it-IT" sz="1600" dirty="0">
                <a:solidFill>
                  <a:srgbClr val="000000"/>
                </a:solidFill>
                <a:ea typeface="MS Gothic" pitchFamily="49" charset="-128"/>
              </a:rPr>
              <a:t>Gaia derivano da:</a:t>
            </a: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Ricavi garantiti </a:t>
            </a:r>
            <a:r>
              <a:rPr lang="it-IT" altLang="it-IT" sz="1200" dirty="0" err="1">
                <a:solidFill>
                  <a:srgbClr val="000000"/>
                </a:solidFill>
                <a:ea typeface="MS Gothic" pitchFamily="49" charset="-128"/>
              </a:rPr>
              <a:t>PdA</a:t>
            </a:r>
            <a:r>
              <a:rPr lang="it-IT" altLang="it-IT" sz="1200" dirty="0">
                <a:solidFill>
                  <a:srgbClr val="000000"/>
                </a:solidFill>
                <a:ea typeface="MS Gothic" pitchFamily="49" charset="-128"/>
              </a:rPr>
              <a:t>  circa </a:t>
            </a:r>
            <a:r>
              <a:rPr lang="it-IT" altLang="it-IT" sz="1200" dirty="0" smtClean="0">
                <a:solidFill>
                  <a:srgbClr val="000000"/>
                </a:solidFill>
                <a:ea typeface="MS Gothic" pitchFamily="49" charset="-128"/>
              </a:rPr>
              <a:t>78 </a:t>
            </a:r>
            <a:r>
              <a:rPr lang="it-IT" altLang="it-IT" sz="1200" dirty="0">
                <a:solidFill>
                  <a:srgbClr val="000000"/>
                </a:solidFill>
                <a:ea typeface="MS Gothic" pitchFamily="49" charset="-128"/>
              </a:rPr>
              <a:t>mln</a:t>
            </a: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Allacciamenti ( attività liberalizzata) circa </a:t>
            </a:r>
            <a:r>
              <a:rPr lang="it-IT" altLang="it-IT" sz="1200" dirty="0" smtClean="0">
                <a:solidFill>
                  <a:srgbClr val="000000"/>
                </a:solidFill>
                <a:ea typeface="MS Gothic" pitchFamily="49" charset="-128"/>
              </a:rPr>
              <a:t>2,2 </a:t>
            </a:r>
            <a:r>
              <a:rPr lang="it-IT" altLang="it-IT" sz="1200" dirty="0">
                <a:solidFill>
                  <a:srgbClr val="000000"/>
                </a:solidFill>
                <a:ea typeface="MS Gothic" pitchFamily="49" charset="-128"/>
              </a:rPr>
              <a:t>mln</a:t>
            </a: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Altri ricavi </a:t>
            </a:r>
            <a:r>
              <a:rPr lang="it-IT" altLang="it-IT" sz="1200" dirty="0" smtClean="0">
                <a:solidFill>
                  <a:srgbClr val="000000"/>
                </a:solidFill>
                <a:ea typeface="MS Gothic" pitchFamily="49" charset="-128"/>
              </a:rPr>
              <a:t>6,2 </a:t>
            </a:r>
            <a:r>
              <a:rPr lang="it-IT" altLang="it-IT" sz="1200" dirty="0">
                <a:solidFill>
                  <a:srgbClr val="000000"/>
                </a:solidFill>
                <a:ea typeface="MS Gothic" pitchFamily="49" charset="-128"/>
              </a:rPr>
              <a:t>mln</a:t>
            </a: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Incrementi immobilizzazioni per lavori interni </a:t>
            </a:r>
            <a:r>
              <a:rPr lang="it-IT" altLang="it-IT" sz="1200" dirty="0" smtClean="0">
                <a:solidFill>
                  <a:srgbClr val="000000"/>
                </a:solidFill>
                <a:ea typeface="MS Gothic" pitchFamily="49" charset="-128"/>
              </a:rPr>
              <a:t>4,4mln</a:t>
            </a:r>
            <a:endParaRPr lang="it-IT" altLang="it-IT" sz="1200" dirty="0">
              <a:solidFill>
                <a:srgbClr val="000000"/>
              </a:solidFill>
              <a:ea typeface="MS Gothic" pitchFamily="49" charset="-128"/>
            </a:endParaRPr>
          </a:p>
          <a:p>
            <a:pPr eaLnBrk="1" hangingPunct="1">
              <a:lnSpc>
                <a:spcPct val="102000"/>
              </a:lnSpc>
              <a:spcBef>
                <a:spcPts val="450"/>
              </a:spcBef>
              <a:buSzPct val="45000"/>
              <a:buFont typeface="Wingdings" pitchFamily="2" charset="2"/>
              <a:buChar char=""/>
            </a:pPr>
            <a:r>
              <a:rPr lang="it-IT" altLang="it-IT" sz="1600" dirty="0">
                <a:solidFill>
                  <a:srgbClr val="000000"/>
                </a:solidFill>
                <a:ea typeface="MS Gothic" pitchFamily="49" charset="-128"/>
              </a:rPr>
              <a:t>La Fatturazione:</a:t>
            </a: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Dei ricavi garantiti avviene con cadenza trimestrale</a:t>
            </a: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Degli </a:t>
            </a:r>
            <a:r>
              <a:rPr lang="it-IT" altLang="it-IT" sz="1200" dirty="0">
                <a:solidFill>
                  <a:schemeClr val="tx1"/>
                </a:solidFill>
                <a:ea typeface="MS Gothic" pitchFamily="49" charset="-128"/>
              </a:rPr>
              <a:t>allacciamenti </a:t>
            </a:r>
            <a:r>
              <a:rPr lang="it-IT" altLang="it-IT" sz="1200" dirty="0" smtClean="0">
                <a:solidFill>
                  <a:schemeClr val="tx1"/>
                </a:solidFill>
                <a:ea typeface="MS Gothic" pitchFamily="49" charset="-128"/>
              </a:rPr>
              <a:t>è « finanziariamente anticipata» rispetto all’esecuzione </a:t>
            </a:r>
            <a:r>
              <a:rPr lang="it-IT" altLang="it-IT" sz="1200" dirty="0" smtClean="0">
                <a:solidFill>
                  <a:srgbClr val="000000"/>
                </a:solidFill>
                <a:ea typeface="MS Gothic" pitchFamily="49" charset="-128"/>
              </a:rPr>
              <a:t>dell’allaccio </a:t>
            </a:r>
            <a:endParaRPr lang="it-IT" altLang="it-IT" sz="1200" dirty="0">
              <a:solidFill>
                <a:srgbClr val="000000"/>
              </a:solidFill>
              <a:ea typeface="MS Gothic" pitchFamily="49" charset="-128"/>
            </a:endParaRPr>
          </a:p>
          <a:p>
            <a:pPr eaLnBrk="1" hangingPunct="1">
              <a:lnSpc>
                <a:spcPct val="102000"/>
              </a:lnSpc>
              <a:spcBef>
                <a:spcPts val="450"/>
              </a:spcBef>
              <a:buSzPct val="45000"/>
              <a:buFont typeface="Wingdings" pitchFamily="2" charset="2"/>
              <a:buChar char=""/>
            </a:pPr>
            <a:r>
              <a:rPr lang="it-IT" altLang="it-IT" sz="1600" dirty="0" smtClean="0">
                <a:solidFill>
                  <a:srgbClr val="000000"/>
                </a:solidFill>
                <a:ea typeface="MS Gothic" pitchFamily="49" charset="-128"/>
              </a:rPr>
              <a:t>% Media degli incassi (2014):</a:t>
            </a:r>
            <a:endParaRPr lang="it-IT" altLang="it-IT" sz="1600" dirty="0">
              <a:solidFill>
                <a:srgbClr val="000000"/>
              </a:solidFill>
              <a:ea typeface="MS Gothic" pitchFamily="49" charset="-128"/>
            </a:endParaRP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Il 58% alla scadenza, il 18% dopo 30 gg, 3% dopo 60 gg, 6% dopo 180 </a:t>
            </a:r>
            <a:r>
              <a:rPr lang="it-IT" altLang="it-IT" sz="1200" dirty="0" err="1">
                <a:solidFill>
                  <a:srgbClr val="000000"/>
                </a:solidFill>
                <a:ea typeface="MS Gothic" pitchFamily="49" charset="-128"/>
              </a:rPr>
              <a:t>etc</a:t>
            </a:r>
            <a:endParaRPr lang="it-IT" altLang="it-IT" sz="1200" dirty="0">
              <a:solidFill>
                <a:srgbClr val="000000"/>
              </a:solidFill>
              <a:ea typeface="MS Gothic" pitchFamily="49" charset="-128"/>
            </a:endParaRPr>
          </a:p>
          <a:p>
            <a:pPr lvl="1" eaLnBrk="1" hangingPunct="1">
              <a:lnSpc>
                <a:spcPct val="102000"/>
              </a:lnSpc>
              <a:spcBef>
                <a:spcPts val="400"/>
              </a:spcBef>
              <a:buClr>
                <a:srgbClr val="000066"/>
              </a:buClr>
              <a:buFont typeface="Calibri" pitchFamily="34" charset="0"/>
              <a:buChar char="–"/>
            </a:pPr>
            <a:r>
              <a:rPr lang="it-IT" altLang="it-IT" sz="1200" dirty="0">
                <a:solidFill>
                  <a:srgbClr val="000000"/>
                </a:solidFill>
                <a:ea typeface="MS Gothic" pitchFamily="49" charset="-128"/>
              </a:rPr>
              <a:t>Morosità del </a:t>
            </a:r>
            <a:r>
              <a:rPr lang="it-IT" altLang="it-IT" sz="1200" dirty="0" smtClean="0">
                <a:solidFill>
                  <a:srgbClr val="000000"/>
                </a:solidFill>
                <a:ea typeface="MS Gothic" pitchFamily="49" charset="-128"/>
              </a:rPr>
              <a:t>4% dopo 24 mesi</a:t>
            </a:r>
            <a:endParaRPr lang="it-IT" altLang="it-IT" sz="1200" dirty="0">
              <a:solidFill>
                <a:srgbClr val="000000"/>
              </a:solidFill>
              <a:ea typeface="MS Gothic" pitchFamily="49" charset="-128"/>
            </a:endParaRPr>
          </a:p>
        </p:txBody>
      </p:sp>
      <p:sp>
        <p:nvSpPr>
          <p:cNvPr id="19459"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sz="3600" b="1" dirty="0">
              <a:solidFill>
                <a:srgbClr val="000000"/>
              </a:solidFill>
              <a:ea typeface="MS Gothic" pitchFamily="49" charset="-128"/>
            </a:endParaRPr>
          </a:p>
        </p:txBody>
      </p:sp>
      <p:sp>
        <p:nvSpPr>
          <p:cNvPr id="19460"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B4F550AC-065D-4A47-B4CE-ACD63C81B99D}"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15</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smtClean="0"/>
              <a:t>I ricavi</a:t>
            </a:r>
            <a:endParaRPr lang="it-IT"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229" y="2204864"/>
            <a:ext cx="498125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942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ricavi – l’evoluzione</a:t>
            </a:r>
            <a:endParaRPr lang="it-IT" dirty="0"/>
          </a:p>
        </p:txBody>
      </p:sp>
      <p:sp>
        <p:nvSpPr>
          <p:cNvPr id="7" name="Segnaposto contenuto 6"/>
          <p:cNvSpPr>
            <a:spLocks noGrp="1"/>
          </p:cNvSpPr>
          <p:nvPr>
            <p:ph sz="half" idx="1"/>
          </p:nvPr>
        </p:nvSpPr>
        <p:spPr/>
        <p:txBody>
          <a:bodyPr>
            <a:normAutofit/>
          </a:bodyPr>
          <a:lstStyle/>
          <a:p>
            <a:r>
              <a:rPr lang="it-IT" sz="1600" dirty="0" smtClean="0"/>
              <a:t>I ricavi totali sono passati da 50,1 mln del 2005 a 90,4 mln del 2015.</a:t>
            </a:r>
          </a:p>
          <a:p>
            <a:r>
              <a:rPr lang="it-IT" sz="1600" dirty="0" smtClean="0"/>
              <a:t>I ricavi per allacciamenti (2%) hanno subito nel tempo una diminuzione  sia in termini numerici sia in termini economici  legati, probabilmente, alla contrazione dell’attività edilizia (da € 2,9 mln del 2009  ad € 2,2 mln del 2015).</a:t>
            </a:r>
          </a:p>
          <a:p>
            <a:r>
              <a:rPr lang="it-IT" sz="1600" dirty="0" smtClean="0"/>
              <a:t>Le capitalizzazioni (5%) hanno avuto un picco nel 2007 (5,8 mln) per poi assestarsi intorno ai 4,4 mln nel 2015. Nel 2010 la società ha introdotto una accurata regolamentazione delle capitalizzazioni.</a:t>
            </a:r>
          </a:p>
          <a:p>
            <a:r>
              <a:rPr lang="it-IT" sz="1600" dirty="0" smtClean="0"/>
              <a:t>Gli altri ricavi (7%) in particolare risentono dell’andamento di alcune voci quali i rimborsi spese per recupero crediti.</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700808"/>
            <a:ext cx="4545040" cy="412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776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92806" y="1599326"/>
            <a:ext cx="425926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42950" indent="-2857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450"/>
              </a:spcBef>
              <a:buSzPct val="45000"/>
              <a:buFont typeface="Wingdings" pitchFamily="2" charset="2"/>
              <a:buChar char=""/>
            </a:pPr>
            <a:r>
              <a:rPr lang="it-IT" altLang="it-IT" sz="1800" dirty="0">
                <a:solidFill>
                  <a:srgbClr val="000000"/>
                </a:solidFill>
                <a:ea typeface="MS Gothic" pitchFamily="49" charset="-128"/>
              </a:rPr>
              <a:t>I principali costi di gestione:</a:t>
            </a: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FontTx/>
              <a:buNone/>
            </a:pPr>
            <a:endParaRPr lang="it-IT" altLang="it-IT" sz="1800" dirty="0">
              <a:solidFill>
                <a:srgbClr val="000000"/>
              </a:solidFill>
              <a:ea typeface="MS Gothic" pitchFamily="49" charset="-128"/>
            </a:endParaRPr>
          </a:p>
          <a:p>
            <a:pPr eaLnBrk="1" hangingPunct="1">
              <a:lnSpc>
                <a:spcPct val="102000"/>
              </a:lnSpc>
              <a:spcBef>
                <a:spcPts val="450"/>
              </a:spcBef>
              <a:buSzPct val="45000"/>
              <a:buFont typeface="Wingdings" pitchFamily="2" charset="2"/>
              <a:buChar char=""/>
            </a:pPr>
            <a:r>
              <a:rPr lang="it-IT" altLang="it-IT" sz="1800" dirty="0" smtClean="0">
                <a:solidFill>
                  <a:srgbClr val="000000"/>
                </a:solidFill>
                <a:ea typeface="MS Gothic" pitchFamily="49" charset="-128"/>
              </a:rPr>
              <a:t>GAIA </a:t>
            </a:r>
            <a:r>
              <a:rPr lang="it-IT" altLang="it-IT" sz="1800" dirty="0">
                <a:solidFill>
                  <a:srgbClr val="000000"/>
                </a:solidFill>
                <a:ea typeface="MS Gothic" pitchFamily="49" charset="-128"/>
              </a:rPr>
              <a:t>ad oggi realizza internamente il 35% degli investimenti</a:t>
            </a:r>
          </a:p>
        </p:txBody>
      </p:sp>
      <p:sp>
        <p:nvSpPr>
          <p:cNvPr id="20483"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sz="3600" b="1" dirty="0">
              <a:solidFill>
                <a:srgbClr val="000000"/>
              </a:solidFill>
              <a:ea typeface="MS Gothic" pitchFamily="49" charset="-128"/>
            </a:endParaRPr>
          </a:p>
        </p:txBody>
      </p:sp>
      <p:sp>
        <p:nvSpPr>
          <p:cNvPr id="20484"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D286DBBF-D89F-4359-B9D4-FCFD3ACCE79F}"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17</a:t>
            </a:fld>
            <a:endParaRPr lang="it-IT" altLang="it-IT" sz="1400">
              <a:solidFill>
                <a:srgbClr val="000000"/>
              </a:solidFill>
              <a:latin typeface="Times New Roman" pitchFamily="18" charset="0"/>
              <a:ea typeface="MS Gothic" pitchFamily="49" charset="-128"/>
            </a:endParaRPr>
          </a:p>
        </p:txBody>
      </p:sp>
      <p:sp>
        <p:nvSpPr>
          <p:cNvPr id="20485" name="Picture 5"/>
          <p:cNvSpPr>
            <a:spLocks noChangeAspect="1" noChangeArrowheads="1"/>
          </p:cNvSpPr>
          <p:nvPr/>
        </p:nvSpPr>
        <p:spPr bwMode="auto">
          <a:xfrm>
            <a:off x="611188" y="1985963"/>
            <a:ext cx="36195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20486" name="Picture 8"/>
          <p:cNvSpPr>
            <a:spLocks noChangeAspect="1" noChangeArrowheads="1"/>
          </p:cNvSpPr>
          <p:nvPr/>
        </p:nvSpPr>
        <p:spPr bwMode="auto">
          <a:xfrm>
            <a:off x="4319588" y="1125538"/>
            <a:ext cx="536575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2" name="Titolo 1"/>
          <p:cNvSpPr>
            <a:spLocks noGrp="1"/>
          </p:cNvSpPr>
          <p:nvPr>
            <p:ph type="title"/>
          </p:nvPr>
        </p:nvSpPr>
        <p:spPr/>
        <p:txBody>
          <a:bodyPr/>
          <a:lstStyle/>
          <a:p>
            <a:r>
              <a:rPr lang="it-IT" altLang="it-IT" dirty="0" smtClean="0"/>
              <a:t>I costi</a:t>
            </a:r>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310" y="2132855"/>
            <a:ext cx="4993185"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97" y="2018920"/>
            <a:ext cx="3071082" cy="235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8802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Andamento costi della produzione, costi operativi, ammortamenti e oneri finanziari</a:t>
            </a:r>
            <a:endParaRPr lang="it-IT" sz="3600" dirty="0"/>
          </a:p>
        </p:txBody>
      </p:sp>
      <p:sp>
        <p:nvSpPr>
          <p:cNvPr id="3" name="Segnaposto contenuto 2"/>
          <p:cNvSpPr>
            <a:spLocks noGrp="1"/>
          </p:cNvSpPr>
          <p:nvPr>
            <p:ph sz="half" idx="1"/>
          </p:nvPr>
        </p:nvSpPr>
        <p:spPr/>
        <p:txBody>
          <a:bodyPr>
            <a:normAutofit fontScale="47500" lnSpcReduction="20000"/>
          </a:bodyPr>
          <a:lstStyle/>
          <a:p>
            <a:r>
              <a:rPr lang="it-IT" dirty="0" smtClean="0"/>
              <a:t>L’andamento dei costi della produzione (acquisto beni e servizi, godimento beni di terzi e del personale)</a:t>
            </a:r>
          </a:p>
          <a:p>
            <a:r>
              <a:rPr lang="it-IT" dirty="0" smtClean="0"/>
              <a:t>I costi della produzione unitari (per utente)</a:t>
            </a:r>
          </a:p>
          <a:p>
            <a:pPr lvl="1"/>
            <a:r>
              <a:rPr lang="it-IT" dirty="0" smtClean="0"/>
              <a:t>L’andamento dei costi della produzione è strettamente  legato sia all’azione di contenimento dei costi (diminuzione) sia all’ingresso di nuovi comuni nella gestione diretta del S.I.I. (2012-2013)</a:t>
            </a:r>
          </a:p>
          <a:p>
            <a:r>
              <a:rPr lang="it-IT" dirty="0" smtClean="0"/>
              <a:t>I costi operativi ( dati bilancio 2013) di alcune società del settore: comparazione  dei costi unitari a mc</a:t>
            </a:r>
          </a:p>
          <a:p>
            <a:pPr lvl="1"/>
            <a:r>
              <a:rPr lang="it-IT" altLang="it-IT" dirty="0" smtClean="0"/>
              <a:t>Se confrontiamo i costi operativi unitari per gestore, la nostra società (1,59) ha i costi più bassi delle imprese della stessa dimensione: Nuove Acque (1,86), ASA (2,14) e Acquedotto del Fiora (1,65).</a:t>
            </a:r>
          </a:p>
          <a:p>
            <a:r>
              <a:rPr lang="it-IT" altLang="it-IT" dirty="0" smtClean="0"/>
              <a:t>Gli ammortamenti</a:t>
            </a:r>
          </a:p>
          <a:p>
            <a:pPr lvl="1"/>
            <a:r>
              <a:rPr lang="it-IT" altLang="it-IT" dirty="0" smtClean="0"/>
              <a:t>sono stati rilevati sulla base delle aliquote fiscali vigenti e a decorrere dal 2010 sulla base della vita utile dei beni (stimata dalla Direzione Tecnica)</a:t>
            </a:r>
          </a:p>
          <a:p>
            <a:r>
              <a:rPr lang="it-IT" altLang="it-IT" dirty="0" smtClean="0"/>
              <a:t>Gli oneri finanziari</a:t>
            </a:r>
          </a:p>
          <a:p>
            <a:pPr lvl="1"/>
            <a:r>
              <a:rPr lang="it-IT" altLang="it-IT" dirty="0" smtClean="0"/>
              <a:t>sono legati alle condizioni/tassi d’interesse applicati dalle banche sia sui mutui in essere sia sugli affidamenti concessi (scoperto di conto ed anticipi fatture)</a:t>
            </a:r>
          </a:p>
          <a:p>
            <a:pPr lvl="1"/>
            <a:endParaRPr lang="it-IT" altLang="it-IT" dirty="0" smtClean="0"/>
          </a:p>
          <a:p>
            <a:pPr lvl="1"/>
            <a:endParaRPr lang="it-I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259" y="1772816"/>
            <a:ext cx="456593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416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dirty="0" smtClean="0"/>
              <a:t>Lo stato patrimoniale</a:t>
            </a:r>
          </a:p>
        </p:txBody>
      </p:sp>
      <p:graphicFrame>
        <p:nvGraphicFramePr>
          <p:cNvPr id="2" name="Tabella 1"/>
          <p:cNvGraphicFramePr>
            <a:graphicFrameLocks noGrp="1"/>
          </p:cNvGraphicFramePr>
          <p:nvPr>
            <p:extLst>
              <p:ext uri="{D42A27DB-BD31-4B8C-83A1-F6EECF244321}">
                <p14:modId xmlns:p14="http://schemas.microsoft.com/office/powerpoint/2010/main" val="3599090905"/>
              </p:ext>
            </p:extLst>
          </p:nvPr>
        </p:nvGraphicFramePr>
        <p:xfrm>
          <a:off x="457201" y="2276872"/>
          <a:ext cx="8229597" cy="2300843"/>
        </p:xfrm>
        <a:graphic>
          <a:graphicData uri="http://schemas.openxmlformats.org/drawingml/2006/table">
            <a:tbl>
              <a:tblPr/>
              <a:tblGrid>
                <a:gridCol w="3134573"/>
                <a:gridCol w="463184"/>
                <a:gridCol w="463184"/>
                <a:gridCol w="463184"/>
                <a:gridCol w="463184"/>
                <a:gridCol w="463184"/>
                <a:gridCol w="463184"/>
                <a:gridCol w="463184"/>
                <a:gridCol w="463184"/>
                <a:gridCol w="463184"/>
                <a:gridCol w="463184"/>
                <a:gridCol w="463184"/>
              </a:tblGrid>
              <a:tr h="155113">
                <a:tc>
                  <a:txBody>
                    <a:bodyPr/>
                    <a:lstStyle/>
                    <a:p>
                      <a:pPr algn="l" fontAlgn="b"/>
                      <a:r>
                        <a:rPr lang="it-IT" sz="900" b="1" i="0" u="none" strike="noStrike">
                          <a:solidFill>
                            <a:srgbClr val="FFFFFF"/>
                          </a:solidFill>
                          <a:effectLst/>
                          <a:latin typeface="Calibri"/>
                        </a:rPr>
                        <a:t> </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2005</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2006</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2007</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2008</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2009</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2010</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2011</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2012</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2013</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2014</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it-IT" sz="900" b="1" i="0" u="none" strike="noStrike">
                          <a:solidFill>
                            <a:srgbClr val="FFFFFF"/>
                          </a:solidFill>
                          <a:effectLst/>
                          <a:latin typeface="Calibri"/>
                        </a:rPr>
                        <a:t>2015</a:t>
                      </a:r>
                    </a:p>
                  </a:txBody>
                  <a:tcPr marL="6463" marR="6463" marT="6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r>
              <a:tr h="155113">
                <a:tc>
                  <a:txBody>
                    <a:bodyPr/>
                    <a:lstStyle/>
                    <a:p>
                      <a:pPr algn="l" fontAlgn="b"/>
                      <a:r>
                        <a:rPr lang="it-IT" sz="900" b="0" i="0" u="none" strike="noStrike">
                          <a:solidFill>
                            <a:srgbClr val="000000"/>
                          </a:solidFill>
                          <a:effectLst/>
                          <a:latin typeface="Calibri"/>
                        </a:rPr>
                        <a:t>Immobilizzazioni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38,472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45,153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55,097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67,892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74,546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81,820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89,213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102,419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110,631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116,003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116,676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261">
                <a:tc>
                  <a:txBody>
                    <a:bodyPr/>
                    <a:lstStyle/>
                    <a:p>
                      <a:pPr algn="l" fontAlgn="b"/>
                      <a:r>
                        <a:rPr lang="it-IT" sz="800" b="0" i="1" u="none" strike="noStrike">
                          <a:solidFill>
                            <a:srgbClr val="000000"/>
                          </a:solidFill>
                          <a:effectLst/>
                          <a:latin typeface="Calibri"/>
                        </a:rPr>
                        <a:t>Immobilizzazioni al netto dei contributi a fondo perduto</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36,069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42,666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52,385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65,640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68,773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74,640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80,395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91,975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96,628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99,291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1" u="none" strike="noStrike">
                          <a:solidFill>
                            <a:srgbClr val="000000"/>
                          </a:solidFill>
                          <a:effectLst/>
                          <a:latin typeface="Calibri"/>
                        </a:rPr>
                        <a:t>101,292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Crediti per bollette da emettere AIT</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a:rPr>
                        <a:t> </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9,731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19,740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33,347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49,140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46,417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47,552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47,581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61,408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57,621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62,190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Attivo circolante</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41,334</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46,870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49,028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50,336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45,630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50,833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50,911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61,327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59,401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67,557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65,650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1" i="0" u="none" strike="noStrike">
                          <a:solidFill>
                            <a:srgbClr val="000000"/>
                          </a:solidFill>
                          <a:effectLst/>
                          <a:latin typeface="Calibri"/>
                        </a:rPr>
                        <a:t>Totale impieghi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79,806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1" i="0" u="none" strike="noStrike">
                          <a:solidFill>
                            <a:srgbClr val="000000"/>
                          </a:solidFill>
                          <a:effectLst/>
                          <a:latin typeface="Calibri"/>
                        </a:rPr>
                        <a:t>101,754</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1" i="0" u="none" strike="noStrike">
                          <a:solidFill>
                            <a:srgbClr val="000000"/>
                          </a:solidFill>
                          <a:effectLst/>
                          <a:latin typeface="Calibri"/>
                        </a:rPr>
                        <a:t>123,865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1" i="0" u="none" strike="noStrike">
                          <a:solidFill>
                            <a:srgbClr val="000000"/>
                          </a:solidFill>
                          <a:effectLst/>
                          <a:latin typeface="Calibri"/>
                        </a:rPr>
                        <a:t>151,575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169,316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179,070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187,676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211,327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231,440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241,181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244,516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Mezzi propri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1,859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2,066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2,125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2,145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15,263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16,791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16,825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17,830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18,139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18,356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19,325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Passività consolidate</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19,223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19,782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22,410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22,992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22,872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25,630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25,412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30,317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33,156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59,351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55,842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Mezzi propri e passività consolidate</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21,082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21,848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24,535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25,137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38,135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42,421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42,237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48,147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51,295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77,707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75,167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Risconti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2,403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2,487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2,712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2,252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5,773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7,180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8,818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10,444</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14,003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15,901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15,383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Debiti perrimborsi  rate di mutuo</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7,702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17,511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27,260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39,583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53,141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52,821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58,536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61,237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69,616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74,435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67,516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0" i="0" u="none" strike="noStrike">
                          <a:solidFill>
                            <a:srgbClr val="000000"/>
                          </a:solidFill>
                          <a:effectLst/>
                          <a:latin typeface="Calibri"/>
                        </a:rPr>
                        <a:t>Passività correnti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48,619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59,908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69,358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0" i="0" u="none" strike="noStrike">
                          <a:solidFill>
                            <a:srgbClr val="000000"/>
                          </a:solidFill>
                          <a:effectLst/>
                          <a:latin typeface="Calibri"/>
                        </a:rPr>
                        <a:t>84,603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72,266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76,700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78,085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91,499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96,526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73,138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a:rPr>
                        <a:t>86,449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1" i="0" u="none" strike="noStrike">
                          <a:solidFill>
                            <a:srgbClr val="000000"/>
                          </a:solidFill>
                          <a:effectLst/>
                          <a:latin typeface="Calibri"/>
                        </a:rPr>
                        <a:t>Totale fonti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79,806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101,754</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123,865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151,575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169,315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179,122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187,676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211,327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231,440</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241,181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244,516</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1" i="0" u="none" strike="noStrike">
                          <a:solidFill>
                            <a:srgbClr val="000000"/>
                          </a:solidFill>
                          <a:effectLst/>
                          <a:latin typeface="Calibri"/>
                        </a:rPr>
                        <a:t>Grado di copertura dell'attivo fisso con i mezzi propri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4%</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21%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19%</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113">
                <a:tc>
                  <a:txBody>
                    <a:bodyPr/>
                    <a:lstStyle/>
                    <a:p>
                      <a:pPr algn="l" fontAlgn="b"/>
                      <a:r>
                        <a:rPr lang="it-IT" sz="900" b="1" i="0" u="none" strike="noStrike">
                          <a:solidFill>
                            <a:srgbClr val="000000"/>
                          </a:solidFill>
                          <a:effectLst/>
                          <a:latin typeface="Calibri"/>
                        </a:rPr>
                        <a:t>Grado di copertura dell'attivo fisso con mezzi durevoli</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51%</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47%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38%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55%</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57%</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52%</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53%</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a:rPr>
                        <a:t>78%</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dirty="0">
                          <a:solidFill>
                            <a:srgbClr val="000000"/>
                          </a:solidFill>
                          <a:effectLst/>
                          <a:latin typeface="Calibri"/>
                        </a:rPr>
                        <a:t>74%</a:t>
                      </a:r>
                    </a:p>
                  </a:txBody>
                  <a:tcPr marL="6463" marR="6463" marT="6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6810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539750" y="1127125"/>
            <a:ext cx="82804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42950" indent="-2857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600"/>
              </a:spcBef>
              <a:buSzPct val="45000"/>
              <a:buFont typeface="Wingdings" pitchFamily="2" charset="2"/>
              <a:buChar char=""/>
            </a:pPr>
            <a:endParaRPr lang="it-IT" altLang="it-IT" sz="2400" dirty="0">
              <a:solidFill>
                <a:srgbClr val="000000"/>
              </a:solidFill>
              <a:ea typeface="MS Gothic" pitchFamily="49" charset="-128"/>
            </a:endParaRPr>
          </a:p>
        </p:txBody>
      </p:sp>
      <p:sp>
        <p:nvSpPr>
          <p:cNvPr id="3075"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CF79A7C9-42E8-49D7-AFF9-2EC45456F81B}"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2</a:t>
            </a:fld>
            <a:endParaRPr lang="it-IT" altLang="it-IT" sz="1400" dirty="0">
              <a:solidFill>
                <a:srgbClr val="000000"/>
              </a:solidFill>
              <a:latin typeface="Times New Roman" pitchFamily="18" charset="0"/>
              <a:ea typeface="MS Gothic" pitchFamily="49" charset="-128"/>
            </a:endParaRPr>
          </a:p>
        </p:txBody>
      </p:sp>
      <p:sp>
        <p:nvSpPr>
          <p:cNvPr id="3076" name="Titolo 4"/>
          <p:cNvSpPr>
            <a:spLocks noGrp="1"/>
          </p:cNvSpPr>
          <p:nvPr>
            <p:ph type="title"/>
          </p:nvPr>
        </p:nvSpPr>
        <p:spPr/>
        <p:txBody>
          <a:bodyPr/>
          <a:lstStyle/>
          <a:p>
            <a:r>
              <a:rPr lang="it-IT" altLang="it-IT" smtClean="0"/>
              <a:t>Indice</a:t>
            </a:r>
            <a:endParaRPr lang="it-IT" altLang="it-IT" dirty="0" smtClean="0"/>
          </a:p>
        </p:txBody>
      </p:sp>
      <p:sp>
        <p:nvSpPr>
          <p:cNvPr id="16389" name="Segnaposto contenuto 8"/>
          <p:cNvSpPr>
            <a:spLocks noGrp="1"/>
          </p:cNvSpPr>
          <p:nvPr>
            <p:ph idx="1"/>
          </p:nvPr>
        </p:nvSpPr>
        <p:spPr/>
        <p:txBody>
          <a:bodyPr>
            <a:normAutofit fontScale="70000" lnSpcReduction="20000"/>
          </a:bodyPr>
          <a:lstStyle/>
          <a:p>
            <a:r>
              <a:rPr lang="it-IT" altLang="it-IT" dirty="0" smtClean="0"/>
              <a:t>Profilo dell’azienda</a:t>
            </a:r>
          </a:p>
          <a:p>
            <a:pPr lvl="1"/>
            <a:r>
              <a:rPr lang="it-IT" altLang="it-IT" dirty="0" smtClean="0"/>
              <a:t>Cenni Storici, Assetto Societario, Profilo Operativo (il territorio, l’organigramma, , i volumi e i ricavi, le risorse umane)</a:t>
            </a:r>
          </a:p>
          <a:p>
            <a:r>
              <a:rPr lang="it-IT" altLang="it-IT" dirty="0" smtClean="0"/>
              <a:t>I risultati economici e patrimoniali</a:t>
            </a:r>
          </a:p>
          <a:p>
            <a:pPr lvl="1"/>
            <a:r>
              <a:rPr lang="it-IT" altLang="it-IT" dirty="0" smtClean="0"/>
              <a:t>Le principali grandezze economi e finanziarie della società, </a:t>
            </a:r>
            <a:r>
              <a:rPr lang="it-IT" altLang="it-IT" dirty="0"/>
              <a:t>I</a:t>
            </a:r>
            <a:r>
              <a:rPr lang="it-IT" altLang="it-IT" dirty="0" smtClean="0"/>
              <a:t>l sistema di monitoraggio e controllo, Il conto economico, i ricavi, i costi, Lo stato patrimoniale, il finanziamento delle immobilizzazioni, i debiti verso i comuni per il rimborso delle rate di mutuo</a:t>
            </a:r>
          </a:p>
          <a:p>
            <a:r>
              <a:rPr lang="it-IT" altLang="it-IT" dirty="0" smtClean="0"/>
              <a:t>Il modello gestionale e la corporate governance della società</a:t>
            </a:r>
          </a:p>
          <a:p>
            <a:pPr lvl="1"/>
            <a:r>
              <a:rPr lang="it-IT" altLang="it-IT" dirty="0" smtClean="0"/>
              <a:t>L’organigramma, la governance</a:t>
            </a:r>
          </a:p>
          <a:p>
            <a:r>
              <a:rPr lang="it-IT" altLang="it-IT" dirty="0" smtClean="0"/>
              <a:t>La gestione del SII nell’AATO1 Toscana</a:t>
            </a:r>
          </a:p>
          <a:p>
            <a:pPr lvl="1"/>
            <a:r>
              <a:rPr lang="it-IT" altLang="it-IT" dirty="0" smtClean="0"/>
              <a:t>L’affidamento «</a:t>
            </a:r>
            <a:r>
              <a:rPr lang="it-IT" altLang="it-IT" i="1" dirty="0" smtClean="0"/>
              <a:t>in </a:t>
            </a:r>
            <a:r>
              <a:rPr lang="it-IT" altLang="it-IT" i="1" dirty="0" err="1" smtClean="0"/>
              <a:t>house</a:t>
            </a:r>
            <a:r>
              <a:rPr lang="it-IT" altLang="it-IT" i="1" dirty="0" smtClean="0"/>
              <a:t>»,</a:t>
            </a:r>
            <a:r>
              <a:rPr lang="it-IT" altLang="it-IT" dirty="0" smtClean="0"/>
              <a:t> La Convenzione</a:t>
            </a:r>
          </a:p>
          <a:p>
            <a:r>
              <a:rPr lang="it-IT" altLang="it-IT" dirty="0" smtClean="0"/>
              <a:t>Il Piano di ambito e gli investimenti</a:t>
            </a:r>
          </a:p>
          <a:p>
            <a:r>
              <a:rPr lang="it-IT" altLang="it-IT" dirty="0" smtClean="0"/>
              <a:t>Il Piano Economico e Finanziario (PEF)</a:t>
            </a:r>
          </a:p>
        </p:txBody>
      </p:sp>
    </p:spTree>
    <p:extLst>
      <p:ext uri="{BB962C8B-B14F-4D97-AF65-F5344CB8AC3E}">
        <p14:creationId xmlns:p14="http://schemas.microsoft.com/office/powerpoint/2010/main" val="770694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smtClean="0"/>
              <a:t>Lo stato patrimoniale – composizione delle immobilizzazioni</a:t>
            </a:r>
            <a:endParaRPr lang="it-IT" dirty="0"/>
          </a:p>
        </p:txBody>
      </p:sp>
      <p:sp>
        <p:nvSpPr>
          <p:cNvPr id="9" name="Segnaposto contenuto 8"/>
          <p:cNvSpPr>
            <a:spLocks noGrp="1"/>
          </p:cNvSpPr>
          <p:nvPr>
            <p:ph sz="half" idx="1"/>
          </p:nvPr>
        </p:nvSpPr>
        <p:spPr/>
        <p:txBody>
          <a:bodyPr>
            <a:normAutofit fontScale="55000" lnSpcReduction="20000"/>
          </a:bodyPr>
          <a:lstStyle/>
          <a:p>
            <a:r>
              <a:rPr lang="it-IT" dirty="0" smtClean="0"/>
              <a:t>Dalla lettura dei dati emergono chiaramente due aspetti fondamentali che caratterizzano il S.I.I.: </a:t>
            </a:r>
          </a:p>
          <a:p>
            <a:pPr lvl="1"/>
            <a:r>
              <a:rPr lang="it-IT" dirty="0" smtClean="0"/>
              <a:t>a) la necessità di procedere alla sostituzione delle              infrastrutture (impianti e condutture) date in uso dai Comuni        e/o ex gestori in quanto giunti al termine della loro vita utile; </a:t>
            </a:r>
          </a:p>
          <a:p>
            <a:pPr lvl="1"/>
            <a:r>
              <a:rPr lang="it-IT" dirty="0" smtClean="0"/>
              <a:t>b) dotare tutto il territorio servito di impianti di fognatura e di depurazione  adeguati.</a:t>
            </a:r>
          </a:p>
          <a:p>
            <a:r>
              <a:rPr lang="it-IT" dirty="0" smtClean="0"/>
              <a:t>Da quanto sopra discende la necessità di reperire ingenti disponibilità finanziarie per garantire sia gli standard qualitativi del servizio previsti nella convenzione sottoscritta tra la società e l’AIT, sia il raggiungimento degli investimenti totali previsti nel Piano d’Ambito dal 2005 al termine dell’affidamento (2034) paria ad oltre € 450 mln.</a:t>
            </a:r>
          </a:p>
          <a:p>
            <a:pPr marL="0" indent="0">
              <a:buNone/>
            </a:pPr>
            <a:endParaRPr lang="it-IT" dirty="0"/>
          </a:p>
        </p:txBody>
      </p:sp>
      <p:sp>
        <p:nvSpPr>
          <p:cNvPr id="4" name="Segnaposto contenuto 3"/>
          <p:cNvSpPr>
            <a:spLocks noGrp="1"/>
          </p:cNvSpPr>
          <p:nvPr>
            <p:ph sz="half" idx="2"/>
          </p:nvPr>
        </p:nvSpPr>
        <p:spPr/>
        <p:txBody>
          <a:bodyPr>
            <a:normAutofit fontScale="55000" lnSpcReduction="20000"/>
          </a:bodyPr>
          <a:lstStyle/>
          <a:p>
            <a:endParaRPr lang="it-IT"/>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844824"/>
            <a:ext cx="4252634" cy="368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555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Lo stato patrimoniale – composizione dei crediti nel capitale circolante</a:t>
            </a:r>
            <a:endParaRPr lang="it-IT" dirty="0"/>
          </a:p>
        </p:txBody>
      </p:sp>
      <p:sp>
        <p:nvSpPr>
          <p:cNvPr id="5" name="Segnaposto contenuto 4"/>
          <p:cNvSpPr>
            <a:spLocks noGrp="1"/>
          </p:cNvSpPr>
          <p:nvPr>
            <p:ph sz="half" idx="1"/>
          </p:nvPr>
        </p:nvSpPr>
        <p:spPr/>
        <p:txBody>
          <a:bodyPr>
            <a:noAutofit/>
          </a:bodyPr>
          <a:lstStyle/>
          <a:p>
            <a:r>
              <a:rPr lang="it-IT" sz="1400" dirty="0" smtClean="0"/>
              <a:t>Dalla composizione dei crediti si rileva la crescente incidenza percentuale che nel corso degli anni ha assunto il credito verso gli utenti per conguagli tariffari da fatturare. La posta rappresenta il credito maturato dalla società dato dalla differenza tra i ricavi previsti nel Piano d’Ambito (ora VRG) ed i ricavi realmente fatturati agli utenti.</a:t>
            </a:r>
          </a:p>
          <a:p>
            <a:r>
              <a:rPr lang="it-IT" sz="1400" dirty="0" smtClean="0"/>
              <a:t>A fronte di questo credito maturato (entrata finanziaria non realizzata) la società ha maturato un debito quasi di pari importo nei confronti dei Comuni soci e non soci per rate mutui.</a:t>
            </a:r>
          </a:p>
          <a:p>
            <a:r>
              <a:rPr lang="it-IT" sz="1400" dirty="0" smtClean="0"/>
              <a:t>L’AIT, preso atto di questa delicata situazione ha provveduto a deliberare un piano di fatturazione dei crediti per conguagli tariffari correlandolo al corrispondente piano di rientro del debito per rate mutui che si articola dal 2015 al 2022.</a:t>
            </a:r>
            <a:endParaRPr lang="it-IT" sz="1400" dirty="0"/>
          </a:p>
        </p:txBody>
      </p:sp>
      <p:sp>
        <p:nvSpPr>
          <p:cNvPr id="6" name="Segnaposto contenuto 5"/>
          <p:cNvSpPr>
            <a:spLocks noGrp="1"/>
          </p:cNvSpPr>
          <p:nvPr>
            <p:ph sz="half" idx="2"/>
          </p:nvPr>
        </p:nvSpPr>
        <p:spPr/>
        <p:txBody>
          <a:bodyPr>
            <a:normAutofit/>
          </a:bodyPr>
          <a:lstStyle/>
          <a:p>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844824"/>
            <a:ext cx="4047798" cy="37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680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Lo stato patrimoniale – composizione dei debiti nel capitale circolante</a:t>
            </a:r>
            <a:endParaRPr lang="it-IT" dirty="0"/>
          </a:p>
        </p:txBody>
      </p:sp>
      <p:sp>
        <p:nvSpPr>
          <p:cNvPr id="3" name="Segnaposto contenuto 2"/>
          <p:cNvSpPr>
            <a:spLocks noGrp="1"/>
          </p:cNvSpPr>
          <p:nvPr>
            <p:ph sz="half" idx="1"/>
          </p:nvPr>
        </p:nvSpPr>
        <p:spPr/>
        <p:txBody>
          <a:bodyPr>
            <a:normAutofit fontScale="55000" lnSpcReduction="20000"/>
          </a:bodyPr>
          <a:lstStyle/>
          <a:p>
            <a:r>
              <a:rPr lang="it-IT" dirty="0" smtClean="0"/>
              <a:t>L’andamento del debito verso le banche risente sia degli affidamenti a breve concessi sia dai finanziamenti a medio lungo termine che la società ha ottenuto nel corso dei vari esercizi. Dal bilancio 2008 fino  al bilancio chiuso al 31.12.2013 la società ha provveduto a finanziare una parte degli investimenti attraverso la sottoscrizione di un prestito di € 30 mln (con durata di 18 mesi meno un giorno) rinnovato di volta in volta.</a:t>
            </a:r>
          </a:p>
          <a:p>
            <a:r>
              <a:rPr lang="it-IT" dirty="0" smtClean="0"/>
              <a:t>Il debito verso controllanti è composto principalmente dal debito per rate mutui.  Il costo in oggetto deve trovare copertura con la tariffa (leggi ricavi) applicata agli utenti. Il mancato raggiungimento del VRG (prima ricavi previsti nel Piano d’Ambito) non ha permesso il pagamento, se non in misura parziale, di quanto maturato nel corso degli anni 2006-2015. Per ulteriori dettagli si rimanda al commento delle voce dei crediti del circolante.</a:t>
            </a:r>
          </a:p>
          <a:p>
            <a:endParaRPr lang="it-IT" dirty="0"/>
          </a:p>
        </p:txBody>
      </p:sp>
      <p:sp>
        <p:nvSpPr>
          <p:cNvPr id="6" name="Segnaposto contenuto 5"/>
          <p:cNvSpPr>
            <a:spLocks noGrp="1"/>
          </p:cNvSpPr>
          <p:nvPr>
            <p:ph sz="half" idx="2"/>
          </p:nvPr>
        </p:nvSpPr>
        <p:spPr/>
        <p:txBody>
          <a:bodyPr>
            <a:normAutofit fontScale="55000" lnSpcReduction="20000"/>
          </a:bodyPr>
          <a:lstStyle/>
          <a:p>
            <a:endParaRPr lang="it-IT"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844824"/>
            <a:ext cx="3907050" cy="355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90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Lo stato patrimoniale – composizione dell’indebitamento finanziario</a:t>
            </a:r>
            <a:endParaRPr lang="it-IT" dirty="0"/>
          </a:p>
        </p:txBody>
      </p:sp>
      <p:sp>
        <p:nvSpPr>
          <p:cNvPr id="3" name="Segnaposto contenuto 2"/>
          <p:cNvSpPr>
            <a:spLocks noGrp="1"/>
          </p:cNvSpPr>
          <p:nvPr>
            <p:ph sz="half" idx="1"/>
          </p:nvPr>
        </p:nvSpPr>
        <p:spPr/>
        <p:txBody>
          <a:bodyPr>
            <a:normAutofit fontScale="62500" lnSpcReduction="20000"/>
          </a:bodyPr>
          <a:lstStyle/>
          <a:p>
            <a:r>
              <a:rPr lang="it-IT" dirty="0" smtClean="0"/>
              <a:t>Il grafico rileva la composizione del debito a breve ed a lungo termine verso le banche e delle passività consolidate.</a:t>
            </a:r>
          </a:p>
          <a:p>
            <a:r>
              <a:rPr lang="it-IT" dirty="0"/>
              <a:t>La società ha finanziato gli investimenti realizzati fino a d oggi anche attraverso l’uso di risorse finanziarie a breve termine (leggi scoperto di conto corrente ed aumento dei giorni medi di pagamento verso i fornitori) . </a:t>
            </a:r>
            <a:endParaRPr lang="it-IT" dirty="0" smtClean="0"/>
          </a:p>
          <a:p>
            <a:r>
              <a:rPr lang="it-IT" dirty="0" smtClean="0"/>
              <a:t>Questo </a:t>
            </a:r>
            <a:r>
              <a:rPr lang="it-IT" dirty="0"/>
              <a:t>squilibrio finanziario tra fonti ed impieghi, che hanno una durata diversa, è stato parzialmente superato con erogazione del finanziamento di € 30 mln avvenuto a dicembre 2014.</a:t>
            </a:r>
          </a:p>
          <a:p>
            <a:endParaRPr lang="it-IT" dirty="0" smtClean="0"/>
          </a:p>
        </p:txBody>
      </p:sp>
      <p:sp>
        <p:nvSpPr>
          <p:cNvPr id="6" name="Segnaposto contenuto 5"/>
          <p:cNvSpPr>
            <a:spLocks noGrp="1"/>
          </p:cNvSpPr>
          <p:nvPr>
            <p:ph sz="half" idx="2"/>
          </p:nvPr>
        </p:nvSpPr>
        <p:spPr/>
        <p:txBody>
          <a:bodyPr>
            <a:normAutofit fontScale="62500" lnSpcReduction="20000"/>
          </a:bodyPr>
          <a:lstStyle/>
          <a:p>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772816"/>
            <a:ext cx="3670878" cy="358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577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Lo stato patrimoniale – il patrimonio netto</a:t>
            </a:r>
            <a:endParaRPr lang="it-IT" dirty="0"/>
          </a:p>
        </p:txBody>
      </p:sp>
      <p:sp>
        <p:nvSpPr>
          <p:cNvPr id="3" name="Segnaposto contenuto 2"/>
          <p:cNvSpPr>
            <a:spLocks noGrp="1"/>
          </p:cNvSpPr>
          <p:nvPr>
            <p:ph sz="half" idx="1"/>
          </p:nvPr>
        </p:nvSpPr>
        <p:spPr/>
        <p:txBody>
          <a:bodyPr>
            <a:normAutofit fontScale="85000" lnSpcReduction="20000"/>
          </a:bodyPr>
          <a:lstStyle/>
          <a:p>
            <a:r>
              <a:rPr lang="it-IT" dirty="0" smtClean="0"/>
              <a:t>La composizione di questa voce evidenzia tre aspetti significativi:</a:t>
            </a:r>
          </a:p>
          <a:p>
            <a:pPr lvl="1"/>
            <a:r>
              <a:rPr lang="it-IT" dirty="0" smtClean="0"/>
              <a:t>la società è stato ‘capitalizzata’, in due tappe, la prima al momento della costituzione, la seconda, la capitalizzazione maggiore, nel 2009;</a:t>
            </a:r>
          </a:p>
          <a:p>
            <a:pPr lvl="1"/>
            <a:r>
              <a:rPr lang="it-IT" dirty="0" smtClean="0"/>
              <a:t>il Patrimonio Netto copre una parte degli investimenti (immobilizzazioni materiali ed immateriali). Al 31.12.2015 la percentuale di copertura degli investimenti con il Patrimonio Netto  è del 17%; </a:t>
            </a:r>
          </a:p>
        </p:txBody>
      </p:sp>
      <p:sp>
        <p:nvSpPr>
          <p:cNvPr id="6" name="Segnaposto contenuto 5"/>
          <p:cNvSpPr>
            <a:spLocks noGrp="1"/>
          </p:cNvSpPr>
          <p:nvPr>
            <p:ph sz="half" idx="2"/>
          </p:nvPr>
        </p:nvSpPr>
        <p:spPr/>
        <p:txBody>
          <a:bodyPr>
            <a:normAutofit fontScale="85000" lnSpcReduction="20000"/>
          </a:bodyPr>
          <a:lstStyle/>
          <a:p>
            <a:endParaRPr lang="it-IT"/>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772816"/>
            <a:ext cx="3683155" cy="366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11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3600" dirty="0" smtClean="0"/>
              <a:t>Lo stato patrimoniale – Il finanziamento delle immobilizzazioni</a:t>
            </a:r>
            <a:endParaRPr lang="it-IT" sz="3600" dirty="0"/>
          </a:p>
        </p:txBody>
      </p:sp>
      <p:sp>
        <p:nvSpPr>
          <p:cNvPr id="5" name="Segnaposto contenuto 4"/>
          <p:cNvSpPr>
            <a:spLocks noGrp="1"/>
          </p:cNvSpPr>
          <p:nvPr>
            <p:ph sz="half" idx="1"/>
          </p:nvPr>
        </p:nvSpPr>
        <p:spPr/>
        <p:txBody>
          <a:bodyPr>
            <a:normAutofit fontScale="62500" lnSpcReduction="20000"/>
          </a:bodyPr>
          <a:lstStyle/>
          <a:p>
            <a:r>
              <a:rPr lang="it-IT" altLang="it-IT" dirty="0" smtClean="0"/>
              <a:t>Il finanziamento delle immobilizzazioni</a:t>
            </a:r>
          </a:p>
          <a:p>
            <a:pPr lvl="1"/>
            <a:r>
              <a:rPr lang="it-IT" altLang="it-IT" dirty="0" smtClean="0"/>
              <a:t>La società nasce con mezzi finanziari inadeguati rispetto agli investimenti.</a:t>
            </a:r>
          </a:p>
          <a:p>
            <a:pPr lvl="1"/>
            <a:r>
              <a:rPr lang="it-IT" altLang="it-IT" dirty="0" smtClean="0"/>
              <a:t>Una delle criticità strutturali della società è quella di aver realizzato gli investimenti con fonti finanziarie non adeguate sotto il profilo della scadenza/rientro temporale</a:t>
            </a:r>
          </a:p>
          <a:p>
            <a:pPr lvl="1"/>
            <a:r>
              <a:rPr lang="it-IT" altLang="it-IT" dirty="0" smtClean="0"/>
              <a:t>L’operazione di riequilibrio si è sviluppata, seppur parzialmente,  con l’aumento di capitale (2009-2010) e con il recente finanziamento di 30 milioni (2014)</a:t>
            </a:r>
          </a:p>
          <a:p>
            <a:pPr lvl="1"/>
            <a:r>
              <a:rPr lang="it-IT" altLang="it-IT" dirty="0" smtClean="0"/>
              <a:t>il rapporto fra i mezzi propri e le passività consolidate rispetto alle immobilizzazioni ha toccato il valore più basso nel 2008 (0,35) per risalire nel 2010 (0,57) e arrivare nel 2015 a 0,74.</a:t>
            </a:r>
          </a:p>
          <a:p>
            <a:pPr lvl="1"/>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710" y="2564904"/>
            <a:ext cx="416829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111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Autofit/>
          </a:bodyPr>
          <a:lstStyle/>
          <a:p>
            <a:r>
              <a:rPr lang="it-IT" sz="2400" b="1" dirty="0" smtClean="0"/>
              <a:t>Lo stato patrimoniale – I crediti per conguagli tariffari e i debiti verso i comuni per le rate di mutuo</a:t>
            </a:r>
            <a:endParaRPr lang="it-IT" sz="2400" b="1" dirty="0"/>
          </a:p>
        </p:txBody>
      </p:sp>
      <p:sp>
        <p:nvSpPr>
          <p:cNvPr id="3" name="Segnaposto contenuto 2"/>
          <p:cNvSpPr>
            <a:spLocks noGrp="1"/>
          </p:cNvSpPr>
          <p:nvPr>
            <p:ph sz="half" idx="1"/>
          </p:nvPr>
        </p:nvSpPr>
        <p:spPr/>
        <p:txBody>
          <a:bodyPr>
            <a:normAutofit fontScale="47500" lnSpcReduction="20000"/>
          </a:bodyPr>
          <a:lstStyle/>
          <a:p>
            <a:r>
              <a:rPr lang="it-IT" altLang="it-IT" dirty="0" smtClean="0"/>
              <a:t>I debiti verso i comuni per le rate di mutuo e i crediti per bollette da emettere</a:t>
            </a:r>
          </a:p>
          <a:p>
            <a:pPr lvl="1"/>
            <a:r>
              <a:rPr lang="it-IT" altLang="it-IT" dirty="0" smtClean="0"/>
              <a:t>Nel corso dei primi anni di gestione del servizio idrico integrato (2005-11), gli adeguamenti tariffari previsti  non sono stati tempestivi e la tariffa non ha generato i ricavi necessari a coprire i costi autorizzati per un ammontare di circa 42 mln di euro</a:t>
            </a:r>
          </a:p>
          <a:p>
            <a:pPr lvl="1"/>
            <a:r>
              <a:rPr lang="it-IT" altLang="it-IT" dirty="0" smtClean="0"/>
              <a:t>Al mancato adeguamento tariffario si è aggiunta una contrazione dei volumi complessivi consumati dagli utenti che negli anni 2012-2014 ha portato a generare ricavi inferiori a quelli previsti dalla tariffa per circa 27 milioni di euro</a:t>
            </a:r>
          </a:p>
          <a:p>
            <a:pPr lvl="1"/>
            <a:r>
              <a:rPr lang="it-IT" altLang="it-IT" dirty="0" smtClean="0"/>
              <a:t>Nel complesso, al 31.12.2014, i conguagli complessivi ammontano a circa 67 milioni di euro</a:t>
            </a:r>
          </a:p>
          <a:p>
            <a:r>
              <a:rPr lang="it-IT" altLang="it-IT" dirty="0" smtClean="0"/>
              <a:t>L’AIT ha stabilito con la delibera di approvazione del Piano Economico e Finanziario  (Delibera del 22/2015 del luglio 2015), di riconoscere al gestore il recupero dei conguagli tariffari (€ 67 mln), distribuendoli in 8 anni, con l’obbligo per il gestore di versare l’introito di tutti i conguagli fatturati ai comuni in proporzione al debito maturato per il rimborso delle rate di mutuo</a:t>
            </a:r>
          </a:p>
          <a:p>
            <a:r>
              <a:rPr lang="it-IT" altLang="it-IT" dirty="0" smtClean="0"/>
              <a:t>Contemporaneamente, ha stabilito che il debito della società verso i comuni per questi importi sia esigibile (leggi pagabile) negli anni previsti dalla stessa deliberazione (2015-2021)</a:t>
            </a:r>
          </a:p>
          <a:p>
            <a:endParaRPr lang="it-IT"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05064"/>
            <a:ext cx="4135934" cy="46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56872"/>
            <a:ext cx="4032448" cy="199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295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5" y="2001838"/>
            <a:ext cx="8888601" cy="308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p:txBody>
          <a:bodyPr>
            <a:noAutofit/>
          </a:bodyPr>
          <a:lstStyle/>
          <a:p>
            <a:r>
              <a:rPr lang="it-IT" altLang="it-IT" sz="3200" dirty="0" smtClean="0"/>
              <a:t>Il rating: gli indicatori finanziari di Gaia spa nella metodologia </a:t>
            </a:r>
            <a:r>
              <a:rPr lang="it-IT" altLang="it-IT" sz="3200" dirty="0" err="1" smtClean="0"/>
              <a:t>Moody’s</a:t>
            </a:r>
            <a:r>
              <a:rPr lang="it-IT" altLang="it-IT" sz="3200" dirty="0" smtClean="0"/>
              <a:t> (2005-2015)</a:t>
            </a:r>
            <a:endParaRPr lang="it-IT" sz="3200" dirty="0"/>
          </a:p>
        </p:txBody>
      </p:sp>
    </p:spTree>
    <p:extLst>
      <p:ext uri="{BB962C8B-B14F-4D97-AF65-F5344CB8AC3E}">
        <p14:creationId xmlns:p14="http://schemas.microsoft.com/office/powerpoint/2010/main" val="2242652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p:txBody>
          <a:bodyPr>
            <a:normAutofit fontScale="90000"/>
          </a:bodyPr>
          <a:lstStyle/>
          <a:p>
            <a:r>
              <a:rPr lang="it-IT" altLang="it-IT" sz="3600" dirty="0" smtClean="0"/>
              <a:t>Il rating: gli indicatori finanziari di Gaia spa nella metodologia </a:t>
            </a:r>
            <a:r>
              <a:rPr lang="it-IT" altLang="it-IT" sz="3600" dirty="0" err="1" smtClean="0"/>
              <a:t>Moody’s</a:t>
            </a:r>
            <a:r>
              <a:rPr lang="it-IT" altLang="it-IT" sz="3600" dirty="0" smtClean="0"/>
              <a:t> (2005-2015)</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776864" cy="442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49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1355725"/>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p:txBody>
      </p:sp>
      <p:sp>
        <p:nvSpPr>
          <p:cNvPr id="34819"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1AD0FF90-5966-48AA-969F-770A2699B521}"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29</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dirty="0" smtClean="0"/>
              <a:t>Il modello gestionale e la </a:t>
            </a:r>
            <a:r>
              <a:rPr lang="it-IT" altLang="it-IT" i="1" dirty="0" smtClean="0"/>
              <a:t>corporate governance</a:t>
            </a:r>
            <a:endParaRPr lang="it-IT" altLang="it-IT" i="1" dirty="0"/>
          </a:p>
        </p:txBody>
      </p:sp>
      <p:sp>
        <p:nvSpPr>
          <p:cNvPr id="5" name="Segnaposto testo 4"/>
          <p:cNvSpPr>
            <a:spLocks noGrp="1"/>
          </p:cNvSpPr>
          <p:nvPr>
            <p:ph type="body" idx="1"/>
          </p:nvPr>
        </p:nvSpPr>
        <p:spPr/>
        <p:txBody>
          <a:bodyPr>
            <a:normAutofit fontScale="92500" lnSpcReduction="20000"/>
          </a:bodyPr>
          <a:lstStyle/>
          <a:p>
            <a:endParaRPr lang="it-IT" dirty="0"/>
          </a:p>
        </p:txBody>
      </p:sp>
    </p:spTree>
    <p:extLst>
      <p:ext uri="{BB962C8B-B14F-4D97-AF65-F5344CB8AC3E}">
        <p14:creationId xmlns:p14="http://schemas.microsoft.com/office/powerpoint/2010/main" val="10830731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6FF60B49-34AD-482A-9B08-E5D524D86373}"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dirty="0">
                <a:solidFill>
                  <a:srgbClr val="000000"/>
                </a:solidFill>
                <a:ea typeface="MS Gothic" pitchFamily="49" charset="-128"/>
              </a:rPr>
              <a:t>Profilo dell’azienda </a:t>
            </a:r>
            <a:br>
              <a:rPr lang="it-IT" altLang="it-IT" dirty="0">
                <a:solidFill>
                  <a:srgbClr val="000000"/>
                </a:solidFill>
                <a:ea typeface="MS Gothic" pitchFamily="49" charset="-128"/>
              </a:rPr>
            </a:br>
            <a:endParaRPr lang="it-IT" dirty="0"/>
          </a:p>
        </p:txBody>
      </p:sp>
      <p:sp>
        <p:nvSpPr>
          <p:cNvPr id="3" name="Segnaposto testo 2"/>
          <p:cNvSpPr>
            <a:spLocks noGrp="1"/>
          </p:cNvSpPr>
          <p:nvPr>
            <p:ph type="body" idx="1"/>
          </p:nvPr>
        </p:nvSpPr>
        <p:spPr/>
        <p:txBody>
          <a:bodyPr>
            <a:normAutofit fontScale="92500" lnSpcReduction="20000"/>
          </a:bodyPr>
          <a:lstStyle/>
          <a:p>
            <a:endParaRPr lang="it-IT"/>
          </a:p>
        </p:txBody>
      </p:sp>
    </p:spTree>
    <p:extLst>
      <p:ext uri="{BB962C8B-B14F-4D97-AF65-F5344CB8AC3E}">
        <p14:creationId xmlns:p14="http://schemas.microsoft.com/office/powerpoint/2010/main" val="9930324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sz="3600" b="1" dirty="0">
              <a:solidFill>
                <a:srgbClr val="000000"/>
              </a:solidFill>
              <a:ea typeface="MS Gothic" pitchFamily="49" charset="-128"/>
            </a:endParaRPr>
          </a:p>
        </p:txBody>
      </p:sp>
      <p:sp>
        <p:nvSpPr>
          <p:cNvPr id="8195"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EDA9BFB8-85DD-43A3-B9AA-EFC56B2279C2}"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30</a:t>
            </a:fld>
            <a:endParaRPr lang="it-IT" altLang="it-IT" sz="1400" dirty="0">
              <a:solidFill>
                <a:srgbClr val="000000"/>
              </a:solidFill>
              <a:latin typeface="Times New Roman" pitchFamily="18" charset="0"/>
              <a:ea typeface="MS Gothic" pitchFamily="49" charset="-128"/>
            </a:endParaRPr>
          </a:p>
        </p:txBody>
      </p:sp>
      <p:sp>
        <p:nvSpPr>
          <p:cNvPr id="8196" name="Rectangle 3"/>
          <p:cNvSpPr>
            <a:spLocks noChangeArrowheads="1"/>
          </p:cNvSpPr>
          <p:nvPr/>
        </p:nvSpPr>
        <p:spPr bwMode="auto">
          <a:xfrm>
            <a:off x="4481513" y="-454025"/>
            <a:ext cx="1809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51840" rIns="90000" bIns="46800" anchor="ctr">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95000"/>
              </a:lnSpc>
              <a:spcBef>
                <a:spcPct val="0"/>
              </a:spcBef>
              <a:buFontTx/>
              <a:buNone/>
            </a:pPr>
            <a:endParaRPr lang="it-IT" altLang="it-IT" sz="800" dirty="0">
              <a:solidFill>
                <a:srgbClr val="000000"/>
              </a:solidFill>
              <a:latin typeface="Times New Roman" pitchFamily="18" charset="0"/>
              <a:ea typeface="MS Gothic" pitchFamily="49" charset="-128"/>
            </a:endParaRPr>
          </a:p>
          <a:p>
            <a:pPr eaLnBrk="1">
              <a:lnSpc>
                <a:spcPct val="95000"/>
              </a:lnSpc>
              <a:spcBef>
                <a:spcPct val="0"/>
              </a:spcBef>
              <a:buFontTx/>
              <a:buNone/>
            </a:pPr>
            <a:r>
              <a:rPr lang="it-IT" altLang="it-IT" sz="2400" dirty="0">
                <a:solidFill>
                  <a:srgbClr val="000000"/>
                </a:solidFill>
                <a:latin typeface="Times New Roman" pitchFamily="18" charset="0"/>
                <a:ea typeface="MS Gothic" pitchFamily="49" charset="-128"/>
              </a:rPr>
              <a:t/>
            </a:r>
            <a:br>
              <a:rPr lang="it-IT" altLang="it-IT" sz="2400" dirty="0">
                <a:solidFill>
                  <a:srgbClr val="000000"/>
                </a:solidFill>
                <a:latin typeface="Times New Roman" pitchFamily="18" charset="0"/>
                <a:ea typeface="MS Gothic" pitchFamily="49" charset="-128"/>
              </a:rPr>
            </a:br>
            <a:endParaRPr lang="it-IT" altLang="it-IT" sz="2400" dirty="0">
              <a:solidFill>
                <a:srgbClr val="000000"/>
              </a:solidFill>
              <a:latin typeface="Times New Roman" pitchFamily="18" charset="0"/>
              <a:ea typeface="MS Gothic" pitchFamily="49" charset="-128"/>
            </a:endParaRPr>
          </a:p>
        </p:txBody>
      </p:sp>
      <p:sp>
        <p:nvSpPr>
          <p:cNvPr id="8197" name="Rectangle 4"/>
          <p:cNvSpPr>
            <a:spLocks noChangeArrowheads="1"/>
          </p:cNvSpPr>
          <p:nvPr/>
        </p:nvSpPr>
        <p:spPr bwMode="auto">
          <a:xfrm>
            <a:off x="4633913" y="-301625"/>
            <a:ext cx="1809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51840" rIns="90000" bIns="46800" anchor="ctr">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95000"/>
              </a:lnSpc>
              <a:spcBef>
                <a:spcPct val="0"/>
              </a:spcBef>
              <a:buFontTx/>
              <a:buNone/>
            </a:pPr>
            <a:endParaRPr lang="it-IT" altLang="it-IT" sz="800" dirty="0">
              <a:solidFill>
                <a:srgbClr val="000000"/>
              </a:solidFill>
              <a:latin typeface="Times New Roman" pitchFamily="18" charset="0"/>
              <a:ea typeface="MS Gothic" pitchFamily="49" charset="-128"/>
            </a:endParaRPr>
          </a:p>
          <a:p>
            <a:pPr eaLnBrk="1">
              <a:lnSpc>
                <a:spcPct val="95000"/>
              </a:lnSpc>
              <a:spcBef>
                <a:spcPct val="0"/>
              </a:spcBef>
              <a:buFontTx/>
              <a:buNone/>
            </a:pPr>
            <a:r>
              <a:rPr lang="it-IT" altLang="it-IT" sz="2400" dirty="0">
                <a:solidFill>
                  <a:srgbClr val="000000"/>
                </a:solidFill>
                <a:latin typeface="Times New Roman" pitchFamily="18" charset="0"/>
                <a:ea typeface="MS Gothic" pitchFamily="49" charset="-128"/>
              </a:rPr>
              <a:t/>
            </a:r>
            <a:br>
              <a:rPr lang="it-IT" altLang="it-IT" sz="2400" dirty="0">
                <a:solidFill>
                  <a:srgbClr val="000000"/>
                </a:solidFill>
                <a:latin typeface="Times New Roman" pitchFamily="18" charset="0"/>
                <a:ea typeface="MS Gothic" pitchFamily="49" charset="-128"/>
              </a:rPr>
            </a:br>
            <a:endParaRPr lang="it-IT" altLang="it-IT" sz="2400" dirty="0">
              <a:solidFill>
                <a:srgbClr val="000000"/>
              </a:solidFill>
              <a:latin typeface="Times New Roman" pitchFamily="18" charset="0"/>
              <a:ea typeface="MS Gothic" pitchFamily="49" charset="-128"/>
            </a:endParaRPr>
          </a:p>
        </p:txBody>
      </p:sp>
      <p:sp>
        <p:nvSpPr>
          <p:cNvPr id="8198" name="Rectangle 5"/>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dirty="0"/>
          </a:p>
        </p:txBody>
      </p:sp>
      <p:pic>
        <p:nvPicPr>
          <p:cNvPr id="81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0" y="1611562"/>
            <a:ext cx="8104708" cy="426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0" name="Titolo 1"/>
          <p:cNvSpPr>
            <a:spLocks noGrp="1"/>
          </p:cNvSpPr>
          <p:nvPr>
            <p:ph type="title"/>
          </p:nvPr>
        </p:nvSpPr>
        <p:spPr/>
        <p:txBody>
          <a:bodyPr>
            <a:normAutofit/>
          </a:bodyPr>
          <a:lstStyle/>
          <a:p>
            <a:r>
              <a:rPr lang="it-IT" altLang="it-IT" sz="4000" dirty="0" smtClean="0"/>
              <a:t>Profilo operativo – L’Organigramma</a:t>
            </a:r>
          </a:p>
        </p:txBody>
      </p:sp>
    </p:spTree>
    <p:extLst>
      <p:ext uri="{BB962C8B-B14F-4D97-AF65-F5344CB8AC3E}">
        <p14:creationId xmlns:p14="http://schemas.microsoft.com/office/powerpoint/2010/main" val="1833978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7DBA74DF-B2F6-4EDC-B8C8-76D83768FE97}"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31</a:t>
            </a:fld>
            <a:endParaRPr lang="it-IT" altLang="it-IT" sz="1400" dirty="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smtClean="0"/>
              <a:t>La governance (1/2)</a:t>
            </a:r>
            <a:endParaRPr lang="it-IT" dirty="0"/>
          </a:p>
        </p:txBody>
      </p:sp>
      <p:sp>
        <p:nvSpPr>
          <p:cNvPr id="3" name="Segnaposto contenuto 2"/>
          <p:cNvSpPr>
            <a:spLocks noGrp="1"/>
          </p:cNvSpPr>
          <p:nvPr>
            <p:ph idx="1"/>
          </p:nvPr>
        </p:nvSpPr>
        <p:spPr/>
        <p:txBody>
          <a:bodyPr>
            <a:noAutofit/>
          </a:bodyPr>
          <a:lstStyle/>
          <a:p>
            <a:r>
              <a:rPr lang="it-IT" altLang="it-IT" sz="1550" dirty="0" smtClean="0"/>
              <a:t>La governance della Società è costituita dallo Statuto. </a:t>
            </a:r>
          </a:p>
          <a:p>
            <a:r>
              <a:rPr lang="it-IT" altLang="it-IT" sz="1550" dirty="0" smtClean="0"/>
              <a:t>Sono organi della Società: l’Assemblea dei soci, Il Consiglio di Amministrazione, il Presidente e il Vice Presidente, il Collegio Sindacale. L’Assemblea dei Soci: l’Assemblea ordinaria e straordinaria, sia in prima che in seconda convocazione, è validamente costituita e delibera con le maggioranze previste dagli art. 2368 e 2369 del Codice Civile.</a:t>
            </a:r>
          </a:p>
          <a:p>
            <a:r>
              <a:rPr lang="it-IT" altLang="it-IT" sz="1550" dirty="0" smtClean="0"/>
              <a:t>Il Consiglio di Amministrazione è investito dei poteri per la gestione ordinaria e straordinaria della Società.</a:t>
            </a:r>
          </a:p>
          <a:p>
            <a:r>
              <a:rPr lang="it-IT" altLang="it-IT" sz="1550" dirty="0" smtClean="0"/>
              <a:t>Sono comunque di competenza del Consiglio di Amministrazione e non sono delegabili i poteri relativi a: i) approvazione degli atti di programmazione, dei piani operativi annuali, dei piani di investimento e di quelli di assunzione del personale sulla base degli orientamenti definiti dal documento previsto dalla </a:t>
            </a:r>
            <a:r>
              <a:rPr lang="it-IT" altLang="it-IT" sz="1550" dirty="0" err="1" smtClean="0"/>
              <a:t>lett</a:t>
            </a:r>
            <a:r>
              <a:rPr lang="it-IT" altLang="it-IT" sz="1550" dirty="0" smtClean="0"/>
              <a:t>. A) dell'art. 7-bis; ii) eventuali variazioni dello statuto da proporre all'Assemblea; iii) alienazione, compravendita e permute di beni immobili e brevetti; iv) prestazioni di garanzie, fideiussioni e concessione di prestiti; v) assunzione di mutui; vi) nomina del Direttore Generale; vii) gradimento per il trasferimento delle azioni e dei diritti connessi a terzi enti pubblici locali non soci; viii) eventuale nomina di procuratori legali per determinati atti o categorie di atti, prefissandone i limiti e le competenze; ix) redazione del bilancio ed allegati di legge; x) redazione, presentazione e discussione dei documenti previsti dal presente statuto per consentire ai soci il controllo analogo di cui al precedente art. 7bis.</a:t>
            </a:r>
          </a:p>
        </p:txBody>
      </p:sp>
    </p:spTree>
    <p:extLst>
      <p:ext uri="{BB962C8B-B14F-4D97-AF65-F5344CB8AC3E}">
        <p14:creationId xmlns:p14="http://schemas.microsoft.com/office/powerpoint/2010/main" val="66957773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b="1" dirty="0">
              <a:solidFill>
                <a:srgbClr val="000000"/>
              </a:solidFill>
              <a:ea typeface="MS Gothic" pitchFamily="49" charset="-128"/>
            </a:endParaRPr>
          </a:p>
        </p:txBody>
      </p:sp>
      <p:sp>
        <p:nvSpPr>
          <p:cNvPr id="36868"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678EC32D-15F1-458F-8C41-F988DF6A1B1B}"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32</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smtClean="0"/>
              <a:t>La governance (2/2)</a:t>
            </a:r>
            <a:endParaRPr lang="it-IT" dirty="0"/>
          </a:p>
        </p:txBody>
      </p:sp>
      <p:sp>
        <p:nvSpPr>
          <p:cNvPr id="3" name="Segnaposto contenuto 2"/>
          <p:cNvSpPr>
            <a:spLocks noGrp="1"/>
          </p:cNvSpPr>
          <p:nvPr>
            <p:ph idx="1"/>
          </p:nvPr>
        </p:nvSpPr>
        <p:spPr/>
        <p:txBody>
          <a:bodyPr>
            <a:normAutofit fontScale="47500" lnSpcReduction="20000"/>
          </a:bodyPr>
          <a:lstStyle/>
          <a:p>
            <a:r>
              <a:rPr lang="it-IT" altLang="it-IT" sz="3300" dirty="0" smtClean="0"/>
              <a:t>Lo Statuto della Società è stato modificato nel 2009</a:t>
            </a:r>
          </a:p>
          <a:p>
            <a:r>
              <a:rPr lang="it-IT" altLang="it-IT" sz="3300" dirty="0" smtClean="0"/>
              <a:t>Le modifiche hanno riguardato principalmente l’oggetto sociale e la struttura di </a:t>
            </a:r>
            <a:r>
              <a:rPr lang="it-IT" altLang="it-IT" sz="3300" dirty="0" err="1" smtClean="0"/>
              <a:t>governance</a:t>
            </a:r>
            <a:r>
              <a:rPr lang="it-IT" altLang="it-IT" sz="3300" dirty="0" smtClean="0"/>
              <a:t>. In particolare le modifiche della </a:t>
            </a:r>
            <a:r>
              <a:rPr lang="it-IT" altLang="it-IT" sz="3300" dirty="0" err="1" smtClean="0"/>
              <a:t>governance</a:t>
            </a:r>
            <a:r>
              <a:rPr lang="it-IT" altLang="it-IT" sz="3300" dirty="0" smtClean="0"/>
              <a:t> hanno introdotto procedure e organismi che hanno il compito di assicurare il controllo “analogo” da parte dei Comuni soci.</a:t>
            </a:r>
          </a:p>
          <a:p>
            <a:r>
              <a:rPr lang="it-IT" altLang="it-IT" sz="3300" dirty="0" smtClean="0"/>
              <a:t>I due organismi, creati in ossequio alle normative relative alla struttura di </a:t>
            </a:r>
            <a:r>
              <a:rPr lang="it-IT" altLang="it-IT" sz="3300" dirty="0" err="1" smtClean="0"/>
              <a:t>governance</a:t>
            </a:r>
            <a:r>
              <a:rPr lang="it-IT" altLang="it-IT" sz="3300" dirty="0" smtClean="0"/>
              <a:t> c.d. </a:t>
            </a:r>
            <a:r>
              <a:rPr lang="it-IT" altLang="it-IT" sz="3300" dirty="0" err="1" smtClean="0"/>
              <a:t>dell’in</a:t>
            </a:r>
            <a:r>
              <a:rPr lang="it-IT" altLang="it-IT" sz="3300" dirty="0" smtClean="0"/>
              <a:t> </a:t>
            </a:r>
            <a:r>
              <a:rPr lang="it-IT" altLang="it-IT" sz="3300" dirty="0" err="1" smtClean="0"/>
              <a:t>house</a:t>
            </a:r>
            <a:r>
              <a:rPr lang="it-IT" altLang="it-IT" sz="3300" dirty="0" smtClean="0"/>
              <a:t> </a:t>
            </a:r>
            <a:r>
              <a:rPr lang="it-IT" altLang="it-IT" sz="3300" dirty="0" err="1" smtClean="0"/>
              <a:t>providing</a:t>
            </a:r>
            <a:r>
              <a:rPr lang="it-IT" altLang="it-IT" sz="3300" dirty="0" smtClean="0"/>
              <a:t>, sono: 1) l’Organismo di Coordinamento Intercomunale, costituito ai sensi dell’art. 7 bis dello statuto, presieduto dal Comune di Viareggio, 2) la Commissione di Controllo Analogo formata da 10 componenti rappresentanti i Soci. I membri della Commissione vengono confermati o rinnovati ogni tre anni e immediatamente sostituiti in caso di cessazione, anche anticipata, dall’incarico.</a:t>
            </a:r>
          </a:p>
          <a:p>
            <a:r>
              <a:rPr lang="it-IT" altLang="it-IT" sz="3300" dirty="0" smtClean="0"/>
              <a:t>Nel luglio del 2012 il </a:t>
            </a:r>
            <a:r>
              <a:rPr lang="it-IT" altLang="it-IT" sz="3300" dirty="0" err="1" smtClean="0"/>
              <a:t>CdA</a:t>
            </a:r>
            <a:r>
              <a:rPr lang="it-IT" altLang="it-IT" sz="3300" dirty="0" smtClean="0"/>
              <a:t> di Gaia S.p.A. ha deliberato l’adozione del Codice di comportamento etico e del Modello Organizzativo ai sensi del D. </a:t>
            </a:r>
            <a:r>
              <a:rPr lang="it-IT" altLang="it-IT" sz="3300" dirty="0" err="1" smtClean="0"/>
              <a:t>Lgs</a:t>
            </a:r>
            <a:r>
              <a:rPr lang="it-IT" altLang="it-IT" sz="3300" dirty="0" smtClean="0"/>
              <a:t>. 231/2001, per improntare a correttezza, lealtà e trasparenza i comportamenti e i rapporti sia interni che esterni all’azienda.</a:t>
            </a:r>
          </a:p>
          <a:p>
            <a:r>
              <a:rPr lang="it-IT" altLang="it-IT" sz="3300" dirty="0" smtClean="0"/>
              <a:t>Sempre in attuazione di quanto previsto dal decreto, il Consiglio di Amministrazione della Società ha nominato l’Organismo di Vigilanza, composto da tre membri. Nel corso del 2012 l'attività dell'</a:t>
            </a:r>
            <a:r>
              <a:rPr lang="it-IT" altLang="it-IT" sz="3300" dirty="0" err="1" smtClean="0"/>
              <a:t>OdV</a:t>
            </a:r>
            <a:r>
              <a:rPr lang="it-IT" altLang="it-IT" sz="3300" dirty="0" smtClean="0"/>
              <a:t> è stata dedicata soprattutto alla messa a punto del modello organizzativo ex D. Lgs.231/2001 attraverso la mappatura e l'individuazione delle attività sensibili.</a:t>
            </a:r>
          </a:p>
          <a:p>
            <a:endParaRPr lang="it-IT" dirty="0"/>
          </a:p>
        </p:txBody>
      </p:sp>
    </p:spTree>
    <p:extLst>
      <p:ext uri="{BB962C8B-B14F-4D97-AF65-F5344CB8AC3E}">
        <p14:creationId xmlns:p14="http://schemas.microsoft.com/office/powerpoint/2010/main" val="383396588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5DF4A588-A0A0-43CF-8330-36AC32F4E1A9}"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33</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normAutofit fontScale="90000"/>
          </a:bodyPr>
          <a:lstStyle/>
          <a:p>
            <a:pPr>
              <a:lnSpc>
                <a:spcPct val="102000"/>
              </a:lnSpc>
              <a:spcBef>
                <a:spcPts val="900"/>
              </a:spcBef>
            </a:pPr>
            <a:r>
              <a:rPr lang="it-IT" altLang="it-IT" dirty="0">
                <a:solidFill>
                  <a:srgbClr val="000000"/>
                </a:solidFill>
                <a:ea typeface="MS Gothic" pitchFamily="49" charset="-128"/>
              </a:rPr>
              <a:t>La gestione del SII </a:t>
            </a:r>
            <a:br>
              <a:rPr lang="it-IT" altLang="it-IT" dirty="0">
                <a:solidFill>
                  <a:srgbClr val="000000"/>
                </a:solidFill>
                <a:ea typeface="MS Gothic" pitchFamily="49" charset="-128"/>
              </a:rPr>
            </a:br>
            <a:r>
              <a:rPr lang="it-IT" altLang="it-IT" dirty="0">
                <a:solidFill>
                  <a:srgbClr val="000000"/>
                </a:solidFill>
                <a:ea typeface="MS Gothic" pitchFamily="49" charset="-128"/>
              </a:rPr>
              <a:t>nell’AATO1 Toscana</a:t>
            </a:r>
            <a:br>
              <a:rPr lang="it-IT" altLang="it-IT" dirty="0">
                <a:solidFill>
                  <a:srgbClr val="000000"/>
                </a:solidFill>
                <a:ea typeface="MS Gothic" pitchFamily="49" charset="-128"/>
              </a:rPr>
            </a:br>
            <a:endParaRPr lang="it-IT" dirty="0"/>
          </a:p>
        </p:txBody>
      </p:sp>
      <p:sp>
        <p:nvSpPr>
          <p:cNvPr id="3" name="Segnaposto testo 2"/>
          <p:cNvSpPr>
            <a:spLocks noGrp="1"/>
          </p:cNvSpPr>
          <p:nvPr>
            <p:ph type="body" idx="1"/>
          </p:nvPr>
        </p:nvSpPr>
        <p:spPr/>
        <p:txBody>
          <a:bodyPr>
            <a:normAutofit fontScale="92500" lnSpcReduction="20000"/>
          </a:bodyPr>
          <a:lstStyle/>
          <a:p>
            <a:endParaRPr lang="it-IT"/>
          </a:p>
        </p:txBody>
      </p:sp>
    </p:spTree>
    <p:extLst>
      <p:ext uri="{BB962C8B-B14F-4D97-AF65-F5344CB8AC3E}">
        <p14:creationId xmlns:p14="http://schemas.microsoft.com/office/powerpoint/2010/main" val="1487314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1752600"/>
            <a:ext cx="8229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42950" indent="-2857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500"/>
              </a:spcBef>
              <a:buSzPct val="45000"/>
              <a:buFont typeface="Wingdings" pitchFamily="2" charset="2"/>
              <a:buChar char=""/>
            </a:pPr>
            <a:endParaRPr lang="it-IT" altLang="it-IT" sz="2000" dirty="0">
              <a:solidFill>
                <a:srgbClr val="000000"/>
              </a:solidFill>
              <a:ea typeface="MS Gothic" pitchFamily="49" charset="-128"/>
            </a:endParaRPr>
          </a:p>
        </p:txBody>
      </p:sp>
      <p:sp>
        <p:nvSpPr>
          <p:cNvPr id="38915"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sz="3600" b="1" dirty="0">
              <a:solidFill>
                <a:srgbClr val="000000"/>
              </a:solidFill>
              <a:ea typeface="MS Gothic" pitchFamily="49" charset="-128"/>
            </a:endParaRPr>
          </a:p>
        </p:txBody>
      </p:sp>
      <p:sp>
        <p:nvSpPr>
          <p:cNvPr id="38916"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6A4E35EB-F11C-46E9-A39C-2BF93B35A83B}"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34</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smtClean="0"/>
              <a:t>L’Affidamento</a:t>
            </a:r>
            <a:endParaRPr lang="it-IT" dirty="0"/>
          </a:p>
        </p:txBody>
      </p:sp>
      <p:sp>
        <p:nvSpPr>
          <p:cNvPr id="3" name="Segnaposto contenuto 2"/>
          <p:cNvSpPr>
            <a:spLocks noGrp="1"/>
          </p:cNvSpPr>
          <p:nvPr>
            <p:ph idx="1"/>
          </p:nvPr>
        </p:nvSpPr>
        <p:spPr/>
        <p:txBody>
          <a:bodyPr>
            <a:normAutofit fontScale="70000" lnSpcReduction="20000"/>
          </a:bodyPr>
          <a:lstStyle/>
          <a:p>
            <a:r>
              <a:rPr lang="it-IT" altLang="it-IT" dirty="0" smtClean="0"/>
              <a:t>L’AATO delibera, inizialmente, l’affidamento (25 anni) della gestione del S.I.I. a GAIA SpA, costituita nel 2004. Viene fatto l’affidamento diretto ad una società interamente pubblica con l’obbligo di indire la gara per selezionare di uno o più soci privati.</a:t>
            </a:r>
          </a:p>
          <a:p>
            <a:r>
              <a:rPr lang="it-IT" altLang="it-IT" dirty="0" smtClean="0"/>
              <a:t>Successivamente, nel 2007, l’AATO conferma l’affidamento, ma riduce il territorio dei comuni serviti, escludendo il comune di Lucca.</a:t>
            </a:r>
          </a:p>
          <a:p>
            <a:r>
              <a:rPr lang="it-IT" altLang="it-IT" dirty="0" smtClean="0"/>
              <a:t>La società avvia la procedura per la selezione del socio privato nel luglio del 2010, che viene sospesa nel giugno del 2011, dopo gli esiti del referendum.</a:t>
            </a:r>
          </a:p>
          <a:p>
            <a:r>
              <a:rPr lang="it-IT" altLang="it-IT" dirty="0" smtClean="0"/>
              <a:t>L’AATO, nel settembre e successivamente nel dicembre del 2011, delibera una modifica all’affidamento, scegliendo la forma di gestione della società interamente pubblica (</a:t>
            </a:r>
            <a:r>
              <a:rPr lang="it-IT" altLang="it-IT" i="1" dirty="0" smtClean="0"/>
              <a:t>in </a:t>
            </a:r>
            <a:r>
              <a:rPr lang="it-IT" altLang="it-IT" i="1" dirty="0" err="1" smtClean="0"/>
              <a:t>house</a:t>
            </a:r>
            <a:r>
              <a:rPr lang="it-IT" altLang="it-IT" dirty="0" smtClean="0"/>
              <a:t>), allungando il periodo di affidamento da 25 a 30 anni</a:t>
            </a:r>
          </a:p>
          <a:p>
            <a:endParaRPr lang="it-IT" dirty="0"/>
          </a:p>
        </p:txBody>
      </p:sp>
    </p:spTree>
    <p:extLst>
      <p:ext uri="{BB962C8B-B14F-4D97-AF65-F5344CB8AC3E}">
        <p14:creationId xmlns:p14="http://schemas.microsoft.com/office/powerpoint/2010/main" val="29536663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nodePh="1">
                                  <p:stCondLst>
                                    <p:cond delay="0"/>
                                  </p:stCondLst>
                                  <p:endCondLst>
                                    <p:cond evt="begin" delay="0">
                                      <p:tn val="5"/>
                                    </p:cond>
                                  </p:endCondLst>
                                  <p:childTnLst>
                                    <p:set>
                                      <p:cBhvr additive="repl">
                                        <p:cTn id="6" dur="1" fill="hold">
                                          <p:stCondLst>
                                            <p:cond delay="0"/>
                                          </p:stCondLst>
                                        </p:cTn>
                                        <p:tgtEl>
                                          <p:spTgt spid="286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17526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42950" indent="-2857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600"/>
              </a:spcBef>
              <a:buFontTx/>
              <a:buNone/>
            </a:pPr>
            <a:endParaRPr lang="it-IT" altLang="it-IT" sz="2400" dirty="0">
              <a:solidFill>
                <a:srgbClr val="000000"/>
              </a:solidFill>
              <a:ea typeface="MS Gothic" pitchFamily="49" charset="-128"/>
            </a:endParaRPr>
          </a:p>
        </p:txBody>
      </p:sp>
      <p:sp>
        <p:nvSpPr>
          <p:cNvPr id="39939"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b="1" dirty="0">
              <a:solidFill>
                <a:srgbClr val="000000"/>
              </a:solidFill>
              <a:ea typeface="MS Gothic" pitchFamily="49" charset="-128"/>
            </a:endParaRPr>
          </a:p>
        </p:txBody>
      </p:sp>
      <p:sp>
        <p:nvSpPr>
          <p:cNvPr id="39940"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6F8F938A-8802-413D-B1C5-297324A9DF3E}"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35</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smtClean="0"/>
              <a:t>La Convenzione di Affidamento</a:t>
            </a:r>
            <a:endParaRPr lang="it-IT" dirty="0"/>
          </a:p>
        </p:txBody>
      </p:sp>
      <p:sp>
        <p:nvSpPr>
          <p:cNvPr id="3" name="Segnaposto contenuto 2"/>
          <p:cNvSpPr>
            <a:spLocks noGrp="1"/>
          </p:cNvSpPr>
          <p:nvPr>
            <p:ph idx="1"/>
          </p:nvPr>
        </p:nvSpPr>
        <p:spPr/>
        <p:txBody>
          <a:bodyPr>
            <a:normAutofit fontScale="92500" lnSpcReduction="10000"/>
          </a:bodyPr>
          <a:lstStyle/>
          <a:p>
            <a:r>
              <a:rPr lang="it-IT" altLang="it-IT" dirty="0" smtClean="0"/>
              <a:t>La convenzione di affidamento è stata oggetto di una profonda revisione</a:t>
            </a:r>
          </a:p>
          <a:p>
            <a:r>
              <a:rPr lang="it-IT" altLang="it-IT" dirty="0" smtClean="0"/>
              <a:t>L’AATO, insieme alla società e agli </a:t>
            </a:r>
            <a:r>
              <a:rPr lang="it-IT" altLang="it-IT" dirty="0" err="1" smtClean="0"/>
              <a:t>advisor</a:t>
            </a:r>
            <a:r>
              <a:rPr lang="it-IT" altLang="it-IT" dirty="0" smtClean="0"/>
              <a:t> legali (Studio </a:t>
            </a:r>
            <a:r>
              <a:rPr lang="it-IT" altLang="it-IT" dirty="0" err="1" smtClean="0"/>
              <a:t>Orrick</a:t>
            </a:r>
            <a:r>
              <a:rPr lang="it-IT" altLang="it-IT" dirty="0" smtClean="0"/>
              <a:t>) del precedente pool per il finanziamento strutturato, ha riscritto il testo della convenzione</a:t>
            </a:r>
          </a:p>
          <a:p>
            <a:r>
              <a:rPr lang="it-IT" altLang="it-IT" dirty="0" smtClean="0"/>
              <a:t>Il nuovo testo contiene una distribuzione dei rischi che il nuovo </a:t>
            </a:r>
            <a:r>
              <a:rPr lang="it-IT" altLang="it-IT" dirty="0" err="1" smtClean="0"/>
              <a:t>advisor</a:t>
            </a:r>
            <a:r>
              <a:rPr lang="it-IT" altLang="it-IT" dirty="0" smtClean="0"/>
              <a:t> legale (</a:t>
            </a:r>
            <a:r>
              <a:rPr lang="it-IT" i="1" dirty="0"/>
              <a:t>Gianni</a:t>
            </a:r>
            <a:r>
              <a:rPr lang="it-IT" dirty="0"/>
              <a:t>, </a:t>
            </a:r>
            <a:r>
              <a:rPr lang="it-IT" i="1" dirty="0" err="1"/>
              <a:t>Origoni</a:t>
            </a:r>
            <a:r>
              <a:rPr lang="it-IT" dirty="0"/>
              <a:t>, </a:t>
            </a:r>
            <a:r>
              <a:rPr lang="it-IT" i="1" dirty="0"/>
              <a:t>Grippo</a:t>
            </a:r>
            <a:r>
              <a:rPr lang="it-IT" dirty="0"/>
              <a:t>, Cappelli &amp; </a:t>
            </a:r>
            <a:r>
              <a:rPr lang="it-IT" dirty="0" err="1"/>
              <a:t>Partners</a:t>
            </a:r>
            <a:r>
              <a:rPr lang="it-IT" altLang="it-IT" dirty="0" smtClean="0"/>
              <a:t>) ritiene coerente con le esigenze dei finanziamenti strutturati</a:t>
            </a:r>
          </a:p>
          <a:p>
            <a:endParaRPr lang="it-IT" dirty="0"/>
          </a:p>
        </p:txBody>
      </p:sp>
    </p:spTree>
    <p:extLst>
      <p:ext uri="{BB962C8B-B14F-4D97-AF65-F5344CB8AC3E}">
        <p14:creationId xmlns:p14="http://schemas.microsoft.com/office/powerpoint/2010/main" val="25355118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nodePh="1">
                                  <p:stCondLst>
                                    <p:cond delay="0"/>
                                  </p:stCondLst>
                                  <p:endCondLst>
                                    <p:cond evt="begin" delay="0">
                                      <p:tn val="5"/>
                                    </p:cond>
                                  </p:endCondLst>
                                  <p:childTnLst>
                                    <p:set>
                                      <p:cBhvr additive="repl">
                                        <p:cTn id="6" dur="1" fill="hold">
                                          <p:stCondLst>
                                            <p:cond delay="0"/>
                                          </p:stCondLst>
                                        </p:cTn>
                                        <p:tgtEl>
                                          <p:spTgt spid="296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F3FCF4DD-E315-4772-A710-3A30C55A0832}"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36</a:t>
            </a:fld>
            <a:endParaRPr lang="it-IT" altLang="it-IT" sz="1400">
              <a:solidFill>
                <a:srgbClr val="000000"/>
              </a:solidFill>
              <a:latin typeface="Times New Roman" pitchFamily="18" charset="0"/>
              <a:ea typeface="MS Gothic" pitchFamily="49" charset="-128"/>
            </a:endParaRPr>
          </a:p>
        </p:txBody>
      </p:sp>
      <p:sp>
        <p:nvSpPr>
          <p:cNvPr id="40964" name="Rectangle 3"/>
          <p:cNvSpPr>
            <a:spLocks noChangeArrowheads="1"/>
          </p:cNvSpPr>
          <p:nvPr/>
        </p:nvSpPr>
        <p:spPr bwMode="auto">
          <a:xfrm>
            <a:off x="457200" y="1484313"/>
            <a:ext cx="822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36600" indent="-2794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a:lnSpc>
                <a:spcPct val="102000"/>
              </a:lnSpc>
              <a:spcBef>
                <a:spcPts val="400"/>
              </a:spcBef>
              <a:buFontTx/>
              <a:buNone/>
            </a:pPr>
            <a:endParaRPr lang="it-IT" altLang="it-IT" sz="1600">
              <a:ea typeface="MS Gothic" pitchFamily="49" charset="-128"/>
            </a:endParaRPr>
          </a:p>
          <a:p>
            <a:pPr eaLnBrk="1">
              <a:lnSpc>
                <a:spcPct val="102000"/>
              </a:lnSpc>
              <a:spcBef>
                <a:spcPts val="400"/>
              </a:spcBef>
              <a:buFontTx/>
              <a:buNone/>
            </a:pPr>
            <a:endParaRPr lang="it-IT" altLang="it-IT" sz="1600">
              <a:ea typeface="MS Gothic" pitchFamily="49" charset="-128"/>
            </a:endParaRPr>
          </a:p>
        </p:txBody>
      </p:sp>
      <p:sp>
        <p:nvSpPr>
          <p:cNvPr id="2" name="Titolo 1"/>
          <p:cNvSpPr>
            <a:spLocks noGrp="1"/>
          </p:cNvSpPr>
          <p:nvPr>
            <p:ph type="title"/>
          </p:nvPr>
        </p:nvSpPr>
        <p:spPr/>
        <p:txBody>
          <a:bodyPr/>
          <a:lstStyle/>
          <a:p>
            <a:r>
              <a:rPr lang="it-IT" altLang="it-IT" dirty="0" smtClean="0"/>
              <a:t>Il Piano di ambito e gli investimenti</a:t>
            </a:r>
            <a:endParaRPr lang="it-IT" dirty="0"/>
          </a:p>
        </p:txBody>
      </p:sp>
      <p:sp>
        <p:nvSpPr>
          <p:cNvPr id="5" name="Segnaposto testo 4"/>
          <p:cNvSpPr>
            <a:spLocks noGrp="1"/>
          </p:cNvSpPr>
          <p:nvPr>
            <p:ph type="body" idx="1"/>
          </p:nvPr>
        </p:nvSpPr>
        <p:spPr/>
        <p:txBody>
          <a:bodyPr>
            <a:normAutofit fontScale="92500" lnSpcReduction="20000"/>
          </a:bodyPr>
          <a:lstStyle/>
          <a:p>
            <a:endParaRPr lang="it-IT"/>
          </a:p>
        </p:txBody>
      </p:sp>
    </p:spTree>
    <p:extLst>
      <p:ext uri="{BB962C8B-B14F-4D97-AF65-F5344CB8AC3E}">
        <p14:creationId xmlns:p14="http://schemas.microsoft.com/office/powerpoint/2010/main" val="97470995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ct val="0"/>
              </a:spcBef>
              <a:buFontTx/>
              <a:buNone/>
            </a:pPr>
            <a:endParaRPr lang="it-IT" altLang="it-IT" sz="3600" b="1" dirty="0">
              <a:solidFill>
                <a:srgbClr val="000000"/>
              </a:solidFill>
              <a:ea typeface="MS Gothic" pitchFamily="49" charset="-128"/>
            </a:endParaRPr>
          </a:p>
        </p:txBody>
      </p:sp>
      <p:sp>
        <p:nvSpPr>
          <p:cNvPr id="41988"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E37D67A8-AF74-48D8-9345-5DE75E2D839B}"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37</a:t>
            </a:fld>
            <a:endParaRPr lang="it-IT" altLang="it-IT" sz="1400">
              <a:solidFill>
                <a:srgbClr val="000000"/>
              </a:solidFill>
              <a:latin typeface="Times New Roman" pitchFamily="18" charset="0"/>
              <a:ea typeface="MS Gothic" pitchFamily="49" charset="-128"/>
            </a:endParaRPr>
          </a:p>
        </p:txBody>
      </p:sp>
      <p:sp>
        <p:nvSpPr>
          <p:cNvPr id="6" name="Titolo 5"/>
          <p:cNvSpPr>
            <a:spLocks noGrp="1"/>
          </p:cNvSpPr>
          <p:nvPr>
            <p:ph type="title"/>
          </p:nvPr>
        </p:nvSpPr>
        <p:spPr/>
        <p:txBody>
          <a:bodyPr/>
          <a:lstStyle/>
          <a:p>
            <a:pPr lvl="0"/>
            <a:r>
              <a:rPr lang="it-IT" altLang="it-IT" dirty="0" smtClean="0"/>
              <a:t>Il Piano degli investimenti (1/3)</a:t>
            </a:r>
            <a:endParaRPr lang="it-IT" dirty="0"/>
          </a:p>
        </p:txBody>
      </p:sp>
      <p:sp>
        <p:nvSpPr>
          <p:cNvPr id="3" name="Segnaposto contenuto 2"/>
          <p:cNvSpPr>
            <a:spLocks noGrp="1"/>
          </p:cNvSpPr>
          <p:nvPr>
            <p:ph idx="1"/>
          </p:nvPr>
        </p:nvSpPr>
        <p:spPr/>
        <p:txBody>
          <a:bodyPr>
            <a:normAutofit fontScale="62500" lnSpcReduction="20000"/>
          </a:bodyPr>
          <a:lstStyle/>
          <a:p>
            <a:r>
              <a:rPr lang="it-IT" altLang="it-IT" dirty="0" smtClean="0"/>
              <a:t>L’ingegneria e la pianificazione:</a:t>
            </a:r>
          </a:p>
          <a:p>
            <a:pPr lvl="1"/>
            <a:r>
              <a:rPr lang="it-IT" altLang="it-IT" dirty="0" smtClean="0"/>
              <a:t>L’istituzione nella sezione dell’ingegneria di un ufficio pianificazione (risorse idriche, livelli di servizio, infrastrutture)</a:t>
            </a:r>
          </a:p>
          <a:p>
            <a:r>
              <a:rPr lang="it-IT" altLang="it-IT" dirty="0" smtClean="0"/>
              <a:t>Il completamento della ricognizione delle infrastrutture</a:t>
            </a:r>
          </a:p>
          <a:p>
            <a:pPr lvl="1"/>
            <a:r>
              <a:rPr lang="it-IT" altLang="it-IT" dirty="0" smtClean="0"/>
              <a:t>La ricognizione di reti , impianti e opere, digitalizzazione in un sistema informativo territoriale;</a:t>
            </a:r>
          </a:p>
          <a:p>
            <a:r>
              <a:rPr lang="it-IT" altLang="it-IT" dirty="0" smtClean="0"/>
              <a:t>Il nuovo Piano degli investimenti nel Piano di ambito</a:t>
            </a:r>
          </a:p>
          <a:p>
            <a:pPr lvl="1"/>
            <a:r>
              <a:rPr lang="it-IT" altLang="it-IT" dirty="0" smtClean="0"/>
              <a:t>L’aggiornamento del Piano degli investimenti alla luce del completamento della ricognizione, della revisione dei grandi progetti e delle prime valutazioni (</a:t>
            </a:r>
            <a:r>
              <a:rPr lang="it-IT" altLang="it-IT" dirty="0" err="1" smtClean="0"/>
              <a:t>asset</a:t>
            </a:r>
            <a:r>
              <a:rPr lang="it-IT" altLang="it-IT" dirty="0" smtClean="0"/>
              <a:t> management) delle sostituzioni</a:t>
            </a:r>
          </a:p>
          <a:p>
            <a:r>
              <a:rPr lang="it-IT" altLang="it-IT" dirty="0" smtClean="0"/>
              <a:t>L’avvio del programma di </a:t>
            </a:r>
            <a:r>
              <a:rPr lang="it-IT" altLang="it-IT" dirty="0" err="1" smtClean="0"/>
              <a:t>asset</a:t>
            </a:r>
            <a:r>
              <a:rPr lang="it-IT" altLang="it-IT" dirty="0" smtClean="0"/>
              <a:t> management, la valutazione dello stato delle infrastrutture, il programma delle sostituzioni:</a:t>
            </a:r>
          </a:p>
          <a:p>
            <a:pPr lvl="1"/>
            <a:r>
              <a:rPr lang="it-IT" altLang="it-IT" dirty="0" smtClean="0"/>
              <a:t>Il completamento della ricognizione, la gerarchizzazione degli </a:t>
            </a:r>
            <a:r>
              <a:rPr lang="it-IT" altLang="it-IT" dirty="0" err="1" smtClean="0"/>
              <a:t>asset</a:t>
            </a:r>
            <a:r>
              <a:rPr lang="it-IT" altLang="it-IT" dirty="0" smtClean="0"/>
              <a:t>, gli algoritmi dell’</a:t>
            </a:r>
            <a:r>
              <a:rPr lang="it-IT" altLang="it-IT" dirty="0" err="1" smtClean="0"/>
              <a:t>asset</a:t>
            </a:r>
            <a:r>
              <a:rPr lang="it-IT" altLang="it-IT" dirty="0" smtClean="0"/>
              <a:t> management (rischio fallanza, importanza, costo), la programmazione della manutenzione, la programmazione delle sostituzioni </a:t>
            </a:r>
          </a:p>
        </p:txBody>
      </p:sp>
    </p:spTree>
    <p:extLst>
      <p:ext uri="{BB962C8B-B14F-4D97-AF65-F5344CB8AC3E}">
        <p14:creationId xmlns:p14="http://schemas.microsoft.com/office/powerpoint/2010/main" val="612647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E9F77F9C-5981-4E87-A444-FBA4FA3A1C93}"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38</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smtClean="0"/>
              <a:t>Piano degli investimenti (2/3)</a:t>
            </a:r>
            <a:endParaRPr lang="it-IT" dirty="0"/>
          </a:p>
        </p:txBody>
      </p:sp>
      <p:sp>
        <p:nvSpPr>
          <p:cNvPr id="3" name="Segnaposto contenuto 2"/>
          <p:cNvSpPr>
            <a:spLocks noGrp="1"/>
          </p:cNvSpPr>
          <p:nvPr>
            <p:ph idx="1"/>
          </p:nvPr>
        </p:nvSpPr>
        <p:spPr/>
        <p:txBody>
          <a:bodyPr/>
          <a:lstStyle/>
          <a:p>
            <a:pPr marL="0" indent="0" algn="ctr">
              <a:buNone/>
            </a:pPr>
            <a:r>
              <a:rPr lang="it-IT" altLang="it-IT" sz="2800" dirty="0" smtClean="0"/>
              <a:t>Lo sviluppo degli investimenti previsti dal nuovo Piano di Ambito, valori inflazionati</a:t>
            </a:r>
          </a:p>
          <a:p>
            <a:pPr marL="0" indent="0" algn="ctr">
              <a:buNone/>
            </a:pPr>
            <a:r>
              <a:rPr lang="it-IT" sz="1200" dirty="0" smtClean="0"/>
              <a:t>(Deliberazione </a:t>
            </a:r>
            <a:r>
              <a:rPr lang="it-IT" sz="1200" dirty="0"/>
              <a:t>n. 15/2015 del 11 maggio 2015 ‘</a:t>
            </a:r>
            <a:r>
              <a:rPr lang="it-IT" sz="1200" i="1" dirty="0"/>
              <a:t>Approvazione delle proposte della Conferenza territoriale n. 1 Toscana Nord di rimodulazione del Programma degli Interventi e di definizione del Piano di rientro dei debiti verso i Comuni per il Gestore GAIA S.p.A</a:t>
            </a:r>
            <a:r>
              <a:rPr lang="it-IT" sz="1200" i="1" dirty="0" smtClean="0"/>
              <a:t>.</a:t>
            </a:r>
            <a:r>
              <a:rPr lang="it-IT" sz="1200" dirty="0" smtClean="0"/>
              <a:t>’)</a:t>
            </a:r>
            <a:endParaRPr lang="it-IT" sz="1200" dirty="0"/>
          </a:p>
          <a:p>
            <a:endParaRPr lang="it-IT" altLang="it-IT" dirty="0" smtClean="0"/>
          </a:p>
          <a:p>
            <a:endParaRPr lang="it-IT" dirty="0"/>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6940" y="3101422"/>
            <a:ext cx="7811591" cy="2715004"/>
          </a:xfrm>
          <a:prstGeom prst="rect">
            <a:avLst/>
          </a:prstGeom>
        </p:spPr>
      </p:pic>
    </p:spTree>
    <p:extLst>
      <p:ext uri="{BB962C8B-B14F-4D97-AF65-F5344CB8AC3E}">
        <p14:creationId xmlns:p14="http://schemas.microsoft.com/office/powerpoint/2010/main" val="26794078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3EC9CEFE-A88B-4112-8496-3A5D682D74FC}"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39</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dirty="0" smtClean="0"/>
              <a:t>Piano degli investimenti(3/3)</a:t>
            </a:r>
            <a:endParaRPr lang="it-IT" dirty="0"/>
          </a:p>
        </p:txBody>
      </p:sp>
      <p:sp>
        <p:nvSpPr>
          <p:cNvPr id="4" name="CasellaDiTesto 3"/>
          <p:cNvSpPr txBox="1"/>
          <p:nvPr/>
        </p:nvSpPr>
        <p:spPr>
          <a:xfrm>
            <a:off x="295742" y="1484784"/>
            <a:ext cx="8435281" cy="646331"/>
          </a:xfrm>
          <a:prstGeom prst="rect">
            <a:avLst/>
          </a:prstGeom>
          <a:noFill/>
        </p:spPr>
        <p:txBody>
          <a:bodyPr wrap="square" rtlCol="0">
            <a:spAutoFit/>
          </a:bodyPr>
          <a:lstStyle/>
          <a:p>
            <a:pPr algn="ctr"/>
            <a:r>
              <a:rPr lang="it-IT" sz="1400" b="1" dirty="0" smtClean="0"/>
              <a:t>PIANO DEGLI INTERVENTI 2015 - 2019</a:t>
            </a:r>
          </a:p>
          <a:p>
            <a:pPr algn="ctr"/>
            <a:r>
              <a:rPr lang="it-IT" sz="1100" dirty="0" smtClean="0"/>
              <a:t>Deliberazione n. 15/2015 del 11 maggio 2015 ‘</a:t>
            </a:r>
            <a:r>
              <a:rPr lang="it-IT" sz="1100" i="1" dirty="0" smtClean="0"/>
              <a:t>Approvazione delle proposte della Conferenza territoriale n. 1 Toscana Nord di rimodulazione del Programma degli Interventi e di definizione del Piano di rientro dei debiti verso i Comuni per il Gestore GAIA S.p.A.</a:t>
            </a:r>
            <a:r>
              <a:rPr lang="it-IT" sz="1100" dirty="0" smtClean="0"/>
              <a:t>’</a:t>
            </a:r>
            <a:endParaRPr lang="it-IT" sz="1100" dirty="0"/>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1542" t="13245" r="1356" b="3169"/>
          <a:stretch/>
        </p:blipFill>
        <p:spPr>
          <a:xfrm>
            <a:off x="349049" y="3312450"/>
            <a:ext cx="3425161" cy="1772733"/>
          </a:xfrm>
          <a:prstGeom prst="rect">
            <a:avLst/>
          </a:prstGeom>
        </p:spPr>
      </p:pic>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13149" t="12830" r="11853" b="2429"/>
          <a:stretch/>
        </p:blipFill>
        <p:spPr>
          <a:xfrm>
            <a:off x="5722903" y="2409955"/>
            <a:ext cx="2963897" cy="2027157"/>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105" y="4866254"/>
            <a:ext cx="7125695" cy="1162212"/>
          </a:xfrm>
          <a:prstGeom prst="rect">
            <a:avLst/>
          </a:prstGeom>
        </p:spPr>
      </p:pic>
      <p:pic>
        <p:nvPicPr>
          <p:cNvPr id="10" name="Immagine 9"/>
          <p:cNvPicPr>
            <a:picLocks noChangeAspect="1"/>
          </p:cNvPicPr>
          <p:nvPr/>
        </p:nvPicPr>
        <p:blipFill rotWithShape="1">
          <a:blip r:embed="rId6">
            <a:extLst>
              <a:ext uri="{28A0092B-C50C-407E-A947-70E740481C1C}">
                <a14:useLocalDpi xmlns:a14="http://schemas.microsoft.com/office/drawing/2010/main" val="0"/>
              </a:ext>
            </a:extLst>
          </a:blip>
          <a:srcRect l="1133" t="5460" r="1165"/>
          <a:stretch/>
        </p:blipFill>
        <p:spPr>
          <a:xfrm>
            <a:off x="457827" y="2177670"/>
            <a:ext cx="5305246" cy="1134781"/>
          </a:xfrm>
          <a:prstGeom prst="rect">
            <a:avLst/>
          </a:prstGeom>
        </p:spPr>
      </p:pic>
    </p:spTree>
    <p:extLst>
      <p:ext uri="{BB962C8B-B14F-4D97-AF65-F5344CB8AC3E}">
        <p14:creationId xmlns:p14="http://schemas.microsoft.com/office/powerpoint/2010/main" val="2921148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F79C073F-356A-427A-9AFE-43D535287D13}"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4</a:t>
            </a:fld>
            <a:endParaRPr lang="it-IT" altLang="it-IT" sz="1400">
              <a:solidFill>
                <a:srgbClr val="000000"/>
              </a:solidFill>
              <a:latin typeface="Times New Roman" pitchFamily="18" charset="0"/>
              <a:ea typeface="MS Gothic" pitchFamily="49" charset="-128"/>
            </a:endParaRPr>
          </a:p>
        </p:txBody>
      </p:sp>
      <p:sp>
        <p:nvSpPr>
          <p:cNvPr id="5123" name="Titolo 6"/>
          <p:cNvSpPr>
            <a:spLocks noGrp="1"/>
          </p:cNvSpPr>
          <p:nvPr>
            <p:ph type="title"/>
          </p:nvPr>
        </p:nvSpPr>
        <p:spPr/>
        <p:txBody>
          <a:bodyPr/>
          <a:lstStyle/>
          <a:p>
            <a:r>
              <a:rPr lang="it-IT" altLang="it-IT" smtClean="0"/>
              <a:t>Cenni storici</a:t>
            </a:r>
            <a:endParaRPr lang="it-IT" altLang="it-IT" dirty="0" smtClean="0"/>
          </a:p>
        </p:txBody>
      </p:sp>
      <p:sp>
        <p:nvSpPr>
          <p:cNvPr id="8" name="Segnaposto contenuto 7"/>
          <p:cNvSpPr>
            <a:spLocks noGrp="1"/>
          </p:cNvSpPr>
          <p:nvPr>
            <p:ph idx="1"/>
          </p:nvPr>
        </p:nvSpPr>
        <p:spPr/>
        <p:txBody>
          <a:bodyPr>
            <a:normAutofit fontScale="55000" lnSpcReduction="20000"/>
          </a:bodyPr>
          <a:lstStyle/>
          <a:p>
            <a:r>
              <a:rPr lang="it-IT" dirty="0" smtClean="0"/>
              <a:t>GAIA S.p.A. è un’impresa a capitale interamente pubblico, costituita nell’ottobre 2004, con lo scopo di gestire il Servizio Idrico Integrato nell’Ambito (L. 36/94, successivamente </a:t>
            </a:r>
            <a:r>
              <a:rPr lang="it-IT" dirty="0" err="1" smtClean="0"/>
              <a:t>D.lgs</a:t>
            </a:r>
            <a:r>
              <a:rPr lang="it-IT" dirty="0" smtClean="0"/>
              <a:t> 152/2006) Territoriale ATO N.1 “Toscana Nord”.</a:t>
            </a:r>
          </a:p>
          <a:p>
            <a:r>
              <a:rPr lang="it-IT" dirty="0" smtClean="0"/>
              <a:t>La società ha la sede legale  in Marina Pietrasanta (LU) via </a:t>
            </a:r>
            <a:r>
              <a:rPr lang="it-IT" dirty="0" err="1" smtClean="0"/>
              <a:t>G.Donizetti</a:t>
            </a:r>
            <a:r>
              <a:rPr lang="it-IT" dirty="0" smtClean="0"/>
              <a:t>, 16, la sede commerciale è a Pietrasanta (LU) via Aurelia 47, oltre ad altre sedi territoriali (Carrara, Gallicano, Massa, Aulla, Pontremoli e San Marcello).</a:t>
            </a:r>
          </a:p>
          <a:p>
            <a:r>
              <a:rPr lang="it-IT" dirty="0" smtClean="0"/>
              <a:t>La società deriva dalla fusione di preesistenti  operatori, che avevano gestito il servizio idrico nel territorio dell’AATO n.1 :</a:t>
            </a:r>
          </a:p>
          <a:p>
            <a:pPr lvl="1"/>
            <a:r>
              <a:rPr lang="it-IT" dirty="0" smtClean="0"/>
              <a:t>SEA Acque S.p.A., che operava nel Comune di Viareggio</a:t>
            </a:r>
          </a:p>
          <a:p>
            <a:pPr lvl="1"/>
            <a:r>
              <a:rPr lang="it-IT" dirty="0" smtClean="0"/>
              <a:t>VEA S.p.A., che operava nei  Comuni  (6) di: Camaiore, Forte dei Marmi, Massarosa, Pietrasanta, Serravezza e Stazzema </a:t>
            </a:r>
          </a:p>
          <a:p>
            <a:pPr lvl="1"/>
            <a:r>
              <a:rPr lang="it-IT" dirty="0" smtClean="0"/>
              <a:t>AMIA S.p.A., che operava nei Comuni  (3), di Carrara, Fivizzano e Montignoso </a:t>
            </a:r>
          </a:p>
          <a:p>
            <a:pPr lvl="1"/>
            <a:r>
              <a:rPr lang="it-IT" dirty="0" err="1" smtClean="0"/>
              <a:t>SE.Ve.Ra</a:t>
            </a:r>
            <a:r>
              <a:rPr lang="it-IT" dirty="0" smtClean="0"/>
              <a:t>. Acque Srl, che operava nei Comuni  (12) della Garfagnana</a:t>
            </a:r>
          </a:p>
          <a:p>
            <a:pPr lvl="1"/>
            <a:r>
              <a:rPr lang="it-IT" dirty="0" smtClean="0"/>
              <a:t>I servizi in economia di 22 Comuni</a:t>
            </a:r>
          </a:p>
          <a:p>
            <a:r>
              <a:rPr lang="it-IT" dirty="0" smtClean="0"/>
              <a:t>L’affidamento del SII a partire dal 2005 al 2029 (delibera n.19 del 25/11/2004  e n.37 del 27/12/2007) per una periodo di 25 anni, successivamente (2011) esteso a 30 anni, fino al 2034.</a:t>
            </a:r>
            <a:endParaRPr lang="it-IT" dirty="0"/>
          </a:p>
        </p:txBody>
      </p:sp>
    </p:spTree>
    <p:extLst>
      <p:ext uri="{BB962C8B-B14F-4D97-AF65-F5344CB8AC3E}">
        <p14:creationId xmlns:p14="http://schemas.microsoft.com/office/powerpoint/2010/main" val="3894173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A1BE93DC-7D48-4EE9-B089-962DC3DF725E}"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40</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normAutofit/>
          </a:bodyPr>
          <a:lstStyle/>
          <a:p>
            <a:r>
              <a:rPr lang="it-IT" altLang="it-IT" sz="3200" dirty="0">
                <a:solidFill>
                  <a:srgbClr val="000000"/>
                </a:solidFill>
                <a:ea typeface="MS Gothic" pitchFamily="49" charset="-128"/>
              </a:rPr>
              <a:t>Il </a:t>
            </a:r>
            <a:r>
              <a:rPr lang="it-IT" altLang="it-IT" sz="3200" dirty="0" smtClean="0">
                <a:solidFill>
                  <a:srgbClr val="000000"/>
                </a:solidFill>
                <a:ea typeface="MS Gothic" pitchFamily="49" charset="-128"/>
              </a:rPr>
              <a:t>Piano Economico e Finanziario (PEF)</a:t>
            </a:r>
            <a:endParaRPr lang="it-IT" sz="3200" dirty="0"/>
          </a:p>
        </p:txBody>
      </p:sp>
      <p:sp>
        <p:nvSpPr>
          <p:cNvPr id="3" name="Segnaposto testo 2"/>
          <p:cNvSpPr>
            <a:spLocks noGrp="1"/>
          </p:cNvSpPr>
          <p:nvPr>
            <p:ph type="body" idx="1"/>
          </p:nvPr>
        </p:nvSpPr>
        <p:spPr/>
        <p:txBody>
          <a:bodyPr>
            <a:normAutofit fontScale="92500" lnSpcReduction="20000"/>
          </a:bodyPr>
          <a:lstStyle/>
          <a:p>
            <a:endParaRPr lang="it-IT"/>
          </a:p>
        </p:txBody>
      </p:sp>
    </p:spTree>
    <p:extLst>
      <p:ext uri="{BB962C8B-B14F-4D97-AF65-F5344CB8AC3E}">
        <p14:creationId xmlns:p14="http://schemas.microsoft.com/office/powerpoint/2010/main" val="13226211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sz="3200" dirty="0" smtClean="0"/>
              <a:t>Il Piano economico e finanziario</a:t>
            </a:r>
            <a:br>
              <a:rPr lang="it-IT" sz="3200" dirty="0" smtClean="0"/>
            </a:br>
            <a:r>
              <a:rPr lang="it-IT" sz="3200" dirty="0" smtClean="0"/>
              <a:t>Lo Stato Patrimoniale</a:t>
            </a:r>
            <a:endParaRPr lang="it-IT" sz="3200" dirty="0"/>
          </a:p>
        </p:txBody>
      </p:sp>
      <p:sp>
        <p:nvSpPr>
          <p:cNvPr id="20483" name="Segnaposto contenuto 2"/>
          <p:cNvSpPr>
            <a:spLocks noGrp="1"/>
          </p:cNvSpPr>
          <p:nvPr>
            <p:ph idx="1"/>
          </p:nvPr>
        </p:nvSpPr>
        <p:spPr/>
        <p:txBody>
          <a:bodyPr>
            <a:normAutofit/>
          </a:bodyPr>
          <a:lstStyle/>
          <a:p>
            <a:r>
              <a:rPr lang="it-IT" sz="2400" dirty="0" smtClean="0"/>
              <a:t>Lo Stato Patrimoniale è sviluppato a partire dal consuntivo della società del 31.12.2014</a:t>
            </a:r>
          </a:p>
          <a:p>
            <a:r>
              <a:rPr lang="it-IT" sz="2400" dirty="0" smtClean="0"/>
              <a:t>Importante osservare l’andamento delle seguenti voci:</a:t>
            </a:r>
          </a:p>
          <a:p>
            <a:endParaRPr lang="it-IT" sz="2400" dirty="0" smtClean="0"/>
          </a:p>
        </p:txBody>
      </p:sp>
      <p:sp>
        <p:nvSpPr>
          <p:cNvPr id="4" name="Segnaposto numero diapositiva 3"/>
          <p:cNvSpPr>
            <a:spLocks noGrp="1"/>
          </p:cNvSpPr>
          <p:nvPr>
            <p:ph type="sldNum" sz="quarter" idx="12"/>
          </p:nvPr>
        </p:nvSpPr>
        <p:spPr/>
        <p:txBody>
          <a:bodyPr/>
          <a:lstStyle/>
          <a:p>
            <a:fld id="{EEA48614-4AF5-4E1E-A3F3-577028AD8F8D}" type="slidenum">
              <a:rPr lang="it-IT" smtClean="0"/>
              <a:pPr/>
              <a:t>41</a:t>
            </a:fld>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1985076064"/>
              </p:ext>
            </p:extLst>
          </p:nvPr>
        </p:nvGraphicFramePr>
        <p:xfrm>
          <a:off x="539552" y="2924944"/>
          <a:ext cx="7920879" cy="2448560"/>
        </p:xfrm>
        <a:graphic>
          <a:graphicData uri="http://schemas.openxmlformats.org/drawingml/2006/table">
            <a:tbl>
              <a:tblPr firstRow="1" bandRow="1">
                <a:tableStyleId>{5C22544A-7EE6-4342-B048-85BDC9FD1C3A}</a:tableStyleId>
              </a:tblPr>
              <a:tblGrid>
                <a:gridCol w="2448272"/>
                <a:gridCol w="1800200"/>
                <a:gridCol w="3672407"/>
              </a:tblGrid>
              <a:tr h="370840">
                <a:tc>
                  <a:txBody>
                    <a:bodyPr/>
                    <a:lstStyle/>
                    <a:p>
                      <a:pPr algn="ctr"/>
                      <a:r>
                        <a:rPr lang="it-IT" sz="1200" dirty="0" smtClean="0"/>
                        <a:t>Voci</a:t>
                      </a:r>
                      <a:endParaRPr lang="it-IT" sz="1200" dirty="0"/>
                    </a:p>
                  </a:txBody>
                  <a:tcPr anchor="ctr"/>
                </a:tc>
                <a:tc>
                  <a:txBody>
                    <a:bodyPr/>
                    <a:lstStyle/>
                    <a:p>
                      <a:pPr algn="ctr"/>
                      <a:r>
                        <a:rPr lang="it-IT" sz="1200" dirty="0" smtClean="0"/>
                        <a:t>Importi</a:t>
                      </a:r>
                      <a:endParaRPr lang="it-IT" sz="1200" dirty="0"/>
                    </a:p>
                  </a:txBody>
                  <a:tcPr/>
                </a:tc>
                <a:tc>
                  <a:txBody>
                    <a:bodyPr/>
                    <a:lstStyle/>
                    <a:p>
                      <a:pPr algn="ctr"/>
                      <a:r>
                        <a:rPr lang="it-IT" sz="1200" dirty="0" smtClean="0"/>
                        <a:t>Stata Patrimoniale</a:t>
                      </a:r>
                      <a:r>
                        <a:rPr lang="it-IT" sz="1200" baseline="0" dirty="0" smtClean="0"/>
                        <a:t> prospettico</a:t>
                      </a:r>
                      <a:endParaRPr lang="it-IT" sz="1200" dirty="0"/>
                    </a:p>
                  </a:txBody>
                  <a:tcP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Crediti vs regolazione (mancati ricavi tariffari) </a:t>
                      </a:r>
                      <a:endParaRPr lang="it-IT" sz="12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63,2 mln</a:t>
                      </a:r>
                      <a:endParaRPr lang="it-IT" sz="1200" dirty="0"/>
                    </a:p>
                  </a:txBody>
                  <a:tcPr anchor="ctr"/>
                </a:tc>
                <a:tc>
                  <a:txBody>
                    <a:bodyPr/>
                    <a:lstStyle/>
                    <a:p>
                      <a:pPr algn="ctr"/>
                      <a:r>
                        <a:rPr lang="it-IT" sz="1200" dirty="0" smtClean="0"/>
                        <a:t>L’importo</a:t>
                      </a:r>
                      <a:r>
                        <a:rPr lang="it-IT" sz="1200" baseline="0" dirty="0" smtClean="0"/>
                        <a:t> si azzera nel 2022, al termine del recupero dei conguagli</a:t>
                      </a:r>
                      <a:endParaRPr lang="it-IT" sz="1200" dirty="0"/>
                    </a:p>
                  </a:txBody>
                  <a:tcPr anchor="ct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Debito vs comuni </a:t>
                      </a:r>
                      <a:endParaRPr lang="it-IT" sz="12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75,8 mln</a:t>
                      </a:r>
                      <a:endParaRPr lang="it-IT" sz="1200" dirty="0"/>
                    </a:p>
                  </a:txBody>
                  <a:tcPr anchor="ctr"/>
                </a:tc>
                <a:tc>
                  <a:txBody>
                    <a:bodyPr/>
                    <a:lstStyle/>
                    <a:p>
                      <a:pPr algn="ctr"/>
                      <a:r>
                        <a:rPr lang="it-IT" sz="1200" dirty="0" smtClean="0"/>
                        <a:t>L’importo si azzera nel 2023, a conclusione</a:t>
                      </a:r>
                      <a:r>
                        <a:rPr lang="it-IT" sz="1200" baseline="0" dirty="0" smtClean="0"/>
                        <a:t> del piano di rientro legato al recupero dei crediti vs la regolazione</a:t>
                      </a:r>
                      <a:endParaRPr lang="it-IT" sz="1200" dirty="0"/>
                    </a:p>
                  </a:txBody>
                  <a:tcPr anchor="ct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Debito vs fornitori scaduti </a:t>
                      </a:r>
                      <a:endParaRPr lang="it-IT" sz="12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21,2 mln</a:t>
                      </a:r>
                      <a:endParaRPr lang="it-IT" sz="1200" dirty="0"/>
                    </a:p>
                  </a:txBody>
                  <a:tcPr anchor="ctr"/>
                </a:tc>
                <a:tc>
                  <a:txBody>
                    <a:bodyPr/>
                    <a:lstStyle/>
                    <a:p>
                      <a:pPr algn="ctr"/>
                      <a:r>
                        <a:rPr lang="it-IT" sz="1200" dirty="0" smtClean="0"/>
                        <a:t>L’importo si azzera con</a:t>
                      </a:r>
                      <a:r>
                        <a:rPr lang="it-IT" sz="1200" baseline="0" dirty="0" smtClean="0"/>
                        <a:t> l’erogazione del finanziamento</a:t>
                      </a:r>
                      <a:endParaRPr lang="it-IT" sz="1200" dirty="0"/>
                    </a:p>
                  </a:txBody>
                  <a:tcPr anchor="ct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Debiti verso banche</a:t>
                      </a:r>
                      <a:endParaRPr lang="it-IT" sz="12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48,6 mln</a:t>
                      </a:r>
                    </a:p>
                    <a:p>
                      <a:pPr marL="0" marR="0" lvl="1" indent="0" algn="ctr" defTabSz="914400" rtl="0" eaLnBrk="1" fontAlgn="auto" latinLnBrk="0" hangingPunct="1">
                        <a:lnSpc>
                          <a:spcPct val="100000"/>
                        </a:lnSpc>
                        <a:spcBef>
                          <a:spcPts val="0"/>
                        </a:spcBef>
                        <a:spcAft>
                          <a:spcPts val="0"/>
                        </a:spcAft>
                        <a:buClrTx/>
                        <a:buSzTx/>
                        <a:buFontTx/>
                        <a:buNone/>
                        <a:tabLst/>
                        <a:defRPr/>
                      </a:pPr>
                      <a:r>
                        <a:rPr lang="it-IT" sz="1100" dirty="0" smtClean="0"/>
                        <a:t>( = 37 mln a m/l termine + 11,6 scoperto di c/c)</a:t>
                      </a:r>
                    </a:p>
                    <a:p>
                      <a:pPr algn="ctr"/>
                      <a:endParaRPr lang="it-IT"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L’importo si azzera con</a:t>
                      </a:r>
                      <a:r>
                        <a:rPr lang="it-IT" sz="1200" baseline="0" dirty="0" smtClean="0"/>
                        <a:t> l’erogazione del nuovo finanziamento, che chiude i precedenti finanziamenti</a:t>
                      </a:r>
                      <a:endParaRPr lang="it-IT"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it-IT" sz="1200" baseline="0" dirty="0" smtClean="0"/>
                        <a:t>consolidandoli nel nuovo</a:t>
                      </a:r>
                      <a:endParaRPr lang="it-IT" sz="1200" dirty="0"/>
                    </a:p>
                  </a:txBody>
                  <a:tcPr anchor="ctr"/>
                </a:tc>
              </a:tr>
            </a:tbl>
          </a:graphicData>
        </a:graphic>
      </p:graphicFrame>
    </p:spTree>
    <p:extLst>
      <p:ext uri="{BB962C8B-B14F-4D97-AF65-F5344CB8AC3E}">
        <p14:creationId xmlns:p14="http://schemas.microsoft.com/office/powerpoint/2010/main" val="4012014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sz="3200" dirty="0"/>
              <a:t>Il Piano economico e finanziario </a:t>
            </a:r>
            <a:r>
              <a:rPr lang="it-IT" sz="3200" dirty="0" smtClean="0"/>
              <a:t/>
            </a:r>
            <a:br>
              <a:rPr lang="it-IT" sz="3200" dirty="0" smtClean="0"/>
            </a:br>
            <a:r>
              <a:rPr lang="it-IT" sz="3200" dirty="0" smtClean="0"/>
              <a:t>Il Rendiconto Finanziario</a:t>
            </a:r>
            <a:endParaRPr lang="it-IT" sz="3200" dirty="0"/>
          </a:p>
        </p:txBody>
      </p:sp>
      <p:sp>
        <p:nvSpPr>
          <p:cNvPr id="20483" name="Segnaposto contenuto 2"/>
          <p:cNvSpPr>
            <a:spLocks noGrp="1"/>
          </p:cNvSpPr>
          <p:nvPr>
            <p:ph idx="1"/>
          </p:nvPr>
        </p:nvSpPr>
        <p:spPr/>
        <p:txBody>
          <a:bodyPr>
            <a:normAutofit fontScale="92500" lnSpcReduction="20000"/>
          </a:bodyPr>
          <a:lstStyle/>
          <a:p>
            <a:r>
              <a:rPr lang="it-IT" smtClean="0"/>
              <a:t>Il prospetto di Rendiconto Finanziario contiene la previsione dei flussi di cassa (entrate/uscite) che modificano le voci dello stato patrimoniale </a:t>
            </a:r>
          </a:p>
          <a:p>
            <a:r>
              <a:rPr lang="it-IT" smtClean="0"/>
              <a:t>Oltre a quelle relative allo stock al 31.12.2014, già viste nella slide precedente, si sottolinea che è previsto:</a:t>
            </a:r>
          </a:p>
          <a:p>
            <a:pPr lvl="1"/>
            <a:r>
              <a:rPr lang="it-IT" smtClean="0"/>
              <a:t>Pagamento a scadenza delle rate mutui ai comuni di competenza del 2015 e anni successivi;</a:t>
            </a:r>
          </a:p>
          <a:p>
            <a:pPr lvl="1"/>
            <a:r>
              <a:rPr lang="it-IT" smtClean="0"/>
              <a:t>Pagamento dei fornitori a 120 gg anziché a 180 gg</a:t>
            </a:r>
          </a:p>
          <a:p>
            <a:pPr lvl="1"/>
            <a:r>
              <a:rPr lang="it-IT" smtClean="0"/>
              <a:t>Erogazione e rimborso di un finanziamento strutturato, di cui entriamo nel merito nelle prossime slide</a:t>
            </a:r>
          </a:p>
          <a:p>
            <a:pPr lvl="1"/>
            <a:endParaRPr lang="it-IT" smtClean="0"/>
          </a:p>
          <a:p>
            <a:endParaRPr lang="it-IT" smtClean="0"/>
          </a:p>
          <a:p>
            <a:endParaRPr lang="it-IT" dirty="0" smtClean="0"/>
          </a:p>
        </p:txBody>
      </p:sp>
      <p:sp>
        <p:nvSpPr>
          <p:cNvPr id="4" name="Segnaposto numero diapositiva 3"/>
          <p:cNvSpPr>
            <a:spLocks noGrp="1"/>
          </p:cNvSpPr>
          <p:nvPr>
            <p:ph type="sldNum" sz="quarter" idx="12"/>
          </p:nvPr>
        </p:nvSpPr>
        <p:spPr/>
        <p:txBody>
          <a:bodyPr/>
          <a:lstStyle/>
          <a:p>
            <a:fld id="{EEA48614-4AF5-4E1E-A3F3-577028AD8F8D}" type="slidenum">
              <a:rPr lang="it-IT" smtClean="0"/>
              <a:pPr/>
              <a:t>42</a:t>
            </a:fld>
            <a:endParaRPr lang="it-IT" dirty="0"/>
          </a:p>
        </p:txBody>
      </p:sp>
    </p:spTree>
    <p:extLst>
      <p:ext uri="{BB962C8B-B14F-4D97-AF65-F5344CB8AC3E}">
        <p14:creationId xmlns:p14="http://schemas.microsoft.com/office/powerpoint/2010/main" val="2355865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noAutofit/>
          </a:bodyPr>
          <a:lstStyle/>
          <a:p>
            <a:r>
              <a:rPr lang="it-IT" sz="3200" b="1" dirty="0">
                <a:latin typeface="+mn-lt"/>
              </a:rPr>
              <a:t>Il Piano economico e finanziario </a:t>
            </a:r>
            <a:r>
              <a:rPr lang="it-IT" sz="3200" b="1" dirty="0" smtClean="0">
                <a:latin typeface="+mn-lt"/>
              </a:rPr>
              <a:t/>
            </a:r>
            <a:br>
              <a:rPr lang="it-IT" sz="3200" b="1" dirty="0" smtClean="0">
                <a:latin typeface="+mn-lt"/>
              </a:rPr>
            </a:br>
            <a:r>
              <a:rPr lang="it-IT" sz="3200" b="1" dirty="0" smtClean="0">
                <a:latin typeface="+mn-lt"/>
              </a:rPr>
              <a:t>Le </a:t>
            </a:r>
            <a:r>
              <a:rPr lang="it-IT" sz="3200" b="1" dirty="0">
                <a:latin typeface="+mn-lt"/>
              </a:rPr>
              <a:t>condizioni del Finanziamento</a:t>
            </a:r>
          </a:p>
        </p:txBody>
      </p:sp>
      <p:sp>
        <p:nvSpPr>
          <p:cNvPr id="20483" name="Segnaposto contenuto 2"/>
          <p:cNvSpPr>
            <a:spLocks noGrp="1"/>
          </p:cNvSpPr>
          <p:nvPr>
            <p:ph sz="half" idx="1"/>
          </p:nvPr>
        </p:nvSpPr>
        <p:spPr/>
        <p:txBody>
          <a:bodyPr/>
          <a:lstStyle/>
          <a:p>
            <a:r>
              <a:rPr lang="it-IT" dirty="0" smtClean="0"/>
              <a:t>Il PEF è simulato con le seguenti condizioni di finanziamento, indicate dagli attuali </a:t>
            </a:r>
            <a:r>
              <a:rPr lang="it-IT" dirty="0" err="1" smtClean="0"/>
              <a:t>advisor</a:t>
            </a:r>
            <a:r>
              <a:rPr lang="it-IT" dirty="0" smtClean="0"/>
              <a:t>:</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p:txBody>
      </p:sp>
      <p:sp>
        <p:nvSpPr>
          <p:cNvPr id="4" name="Segnaposto numero diapositiva 3"/>
          <p:cNvSpPr>
            <a:spLocks noGrp="1"/>
          </p:cNvSpPr>
          <p:nvPr>
            <p:ph type="sldNum" sz="quarter" idx="12"/>
          </p:nvPr>
        </p:nvSpPr>
        <p:spPr/>
        <p:txBody>
          <a:bodyPr/>
          <a:lstStyle/>
          <a:p>
            <a:fld id="{EEA48614-4AF5-4E1E-A3F3-577028AD8F8D}" type="slidenum">
              <a:rPr lang="it-IT" smtClean="0"/>
              <a:pPr/>
              <a:t>43</a:t>
            </a:fld>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151687708"/>
              </p:ext>
            </p:extLst>
          </p:nvPr>
        </p:nvGraphicFramePr>
        <p:xfrm>
          <a:off x="4427984" y="1628800"/>
          <a:ext cx="4536504" cy="4000500"/>
        </p:xfrm>
        <a:graphic>
          <a:graphicData uri="http://schemas.openxmlformats.org/drawingml/2006/table">
            <a:tbl>
              <a:tblPr firstRow="1" bandRow="1">
                <a:tableStyleId>{5C22544A-7EE6-4342-B048-85BDC9FD1C3A}</a:tableStyleId>
              </a:tblPr>
              <a:tblGrid>
                <a:gridCol w="2799119"/>
                <a:gridCol w="1737385"/>
              </a:tblGrid>
              <a:tr h="221881">
                <a:tc>
                  <a:txBody>
                    <a:bodyPr/>
                    <a:lstStyle/>
                    <a:p>
                      <a:r>
                        <a:rPr lang="it-IT" sz="1050" dirty="0" smtClean="0"/>
                        <a:t>Voce</a:t>
                      </a:r>
                      <a:endParaRPr lang="it-IT" sz="1050" dirty="0"/>
                    </a:p>
                  </a:txBody>
                  <a:tcPr/>
                </a:tc>
                <a:tc>
                  <a:txBody>
                    <a:bodyPr/>
                    <a:lstStyle/>
                    <a:p>
                      <a:pPr algn="ctr"/>
                      <a:r>
                        <a:rPr lang="it-IT" sz="1050" dirty="0" smtClean="0"/>
                        <a:t>PEF</a:t>
                      </a:r>
                      <a:r>
                        <a:rPr lang="it-IT" sz="1050" baseline="0" dirty="0" smtClean="0"/>
                        <a:t> aggiornato</a:t>
                      </a:r>
                      <a:endParaRPr lang="it-IT" sz="1050" dirty="0"/>
                    </a:p>
                  </a:txBody>
                  <a:tcPr/>
                </a:tc>
              </a:tr>
              <a:tr h="376089">
                <a:tc>
                  <a:txBody>
                    <a:bodyPr/>
                    <a:lstStyle/>
                    <a:p>
                      <a:pPr>
                        <a:lnSpc>
                          <a:spcPct val="100000"/>
                        </a:lnSpc>
                        <a:spcBef>
                          <a:spcPts val="0"/>
                        </a:spcBef>
                        <a:spcAft>
                          <a:spcPts val="0"/>
                        </a:spcAft>
                      </a:pPr>
                      <a:r>
                        <a:rPr lang="it-IT" sz="1200" b="1" dirty="0" smtClean="0"/>
                        <a:t>Tipo</a:t>
                      </a:r>
                      <a:r>
                        <a:rPr lang="it-IT" sz="1200" b="1" baseline="0" dirty="0" smtClean="0"/>
                        <a:t> rata</a:t>
                      </a:r>
                      <a:endParaRPr lang="it-IT" sz="1200" b="1" dirty="0"/>
                    </a:p>
                  </a:txBody>
                  <a:tcPr anchor="ctr"/>
                </a:tc>
                <a:tc>
                  <a:txBody>
                    <a:bodyPr/>
                    <a:lstStyle/>
                    <a:p>
                      <a:pPr algn="ctr">
                        <a:lnSpc>
                          <a:spcPct val="100000"/>
                        </a:lnSpc>
                        <a:spcBef>
                          <a:spcPts val="0"/>
                        </a:spcBef>
                        <a:spcAft>
                          <a:spcPts val="0"/>
                        </a:spcAft>
                      </a:pPr>
                      <a:r>
                        <a:rPr lang="it-IT" sz="1200" dirty="0" smtClean="0"/>
                        <a:t>Rimborso definito in base al DSCR obiettivo</a:t>
                      </a:r>
                      <a:endParaRPr lang="it-IT" sz="1200" dirty="0"/>
                    </a:p>
                  </a:txBody>
                  <a:tcPr anchor="ctr"/>
                </a:tc>
              </a:tr>
              <a:tr h="225654">
                <a:tc>
                  <a:txBody>
                    <a:bodyPr/>
                    <a:lstStyle/>
                    <a:p>
                      <a:pPr>
                        <a:lnSpc>
                          <a:spcPct val="100000"/>
                        </a:lnSpc>
                        <a:spcBef>
                          <a:spcPts val="0"/>
                        </a:spcBef>
                        <a:spcAft>
                          <a:spcPts val="0"/>
                        </a:spcAft>
                      </a:pPr>
                      <a:r>
                        <a:rPr lang="it-IT" sz="1200" b="1" dirty="0" smtClean="0"/>
                        <a:t>Tasso</a:t>
                      </a:r>
                      <a:endParaRPr lang="it-IT" sz="1200" b="1" dirty="0"/>
                    </a:p>
                  </a:txBody>
                  <a:tcPr anchor="ctr"/>
                </a:tc>
                <a:tc>
                  <a:txBody>
                    <a:bodyPr/>
                    <a:lstStyle/>
                    <a:p>
                      <a:pPr algn="ctr">
                        <a:lnSpc>
                          <a:spcPct val="100000"/>
                        </a:lnSpc>
                        <a:spcBef>
                          <a:spcPts val="0"/>
                        </a:spcBef>
                        <a:spcAft>
                          <a:spcPts val="0"/>
                        </a:spcAft>
                      </a:pPr>
                      <a:r>
                        <a:rPr lang="it-IT" sz="1200" dirty="0" smtClean="0"/>
                        <a:t>5% + </a:t>
                      </a:r>
                      <a:r>
                        <a:rPr lang="it-IT" sz="1200" dirty="0" err="1" smtClean="0"/>
                        <a:t>euribor</a:t>
                      </a:r>
                      <a:r>
                        <a:rPr lang="it-IT" sz="1200" dirty="0" smtClean="0"/>
                        <a:t> </a:t>
                      </a:r>
                      <a:endParaRPr lang="it-IT" sz="1200" dirty="0"/>
                    </a:p>
                  </a:txBody>
                  <a:tcPr anchor="ctr"/>
                </a:tc>
              </a:tr>
              <a:tr h="5265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200" b="1" dirty="0" smtClean="0"/>
                        <a:t>DSCR </a:t>
                      </a:r>
                    </a:p>
                    <a:p>
                      <a:pPr marL="0" marR="0" lvl="1" indent="0" algn="l" defTabSz="914400" rtl="0" eaLnBrk="1" fontAlgn="auto" latinLnBrk="0" hangingPunct="1">
                        <a:lnSpc>
                          <a:spcPct val="100000"/>
                        </a:lnSpc>
                        <a:spcBef>
                          <a:spcPts val="0"/>
                        </a:spcBef>
                        <a:spcAft>
                          <a:spcPts val="0"/>
                        </a:spcAft>
                        <a:buClrTx/>
                        <a:buSzTx/>
                        <a:buFontTx/>
                        <a:buNone/>
                        <a:tabLst/>
                        <a:defRPr/>
                      </a:pPr>
                      <a:r>
                        <a:rPr lang="it-IT" sz="1200" dirty="0" smtClean="0"/>
                        <a:t>Ovvero</a:t>
                      </a:r>
                      <a:r>
                        <a:rPr lang="it-IT" sz="1200" baseline="0" dirty="0" smtClean="0"/>
                        <a:t> </a:t>
                      </a:r>
                      <a:r>
                        <a:rPr lang="it-IT" sz="1200" dirty="0" smtClean="0"/>
                        <a:t> (entrate – uscite) / rata annuale da rimborsare</a:t>
                      </a:r>
                      <a:endParaRPr lang="it-IT" sz="12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it-IT" sz="1200" dirty="0" smtClean="0"/>
                        <a:t>1,3 </a:t>
                      </a:r>
                      <a:endParaRPr lang="it-IT" sz="1200" dirty="0"/>
                    </a:p>
                  </a:txBody>
                  <a:tcPr anchor="ctr"/>
                </a:tc>
              </a:tr>
              <a:tr h="526525">
                <a:tc>
                  <a:txBody>
                    <a:bodyPr/>
                    <a:lstStyle/>
                    <a:p>
                      <a:pPr>
                        <a:lnSpc>
                          <a:spcPct val="100000"/>
                        </a:lnSpc>
                        <a:spcBef>
                          <a:spcPts val="0"/>
                        </a:spcBef>
                        <a:spcAft>
                          <a:spcPts val="0"/>
                        </a:spcAft>
                      </a:pPr>
                      <a:r>
                        <a:rPr lang="it-IT" sz="1200" b="1" dirty="0" smtClean="0"/>
                        <a:t>Up</a:t>
                      </a:r>
                      <a:r>
                        <a:rPr lang="it-IT" sz="1200" b="1" baseline="0" dirty="0" smtClean="0"/>
                        <a:t> front </a:t>
                      </a:r>
                      <a:r>
                        <a:rPr lang="it-IT" sz="1200" b="1" baseline="0" dirty="0" err="1" smtClean="0"/>
                        <a:t>fee</a:t>
                      </a:r>
                      <a:endParaRPr lang="it-IT" sz="1200"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it-IT" sz="1200" b="0" baseline="0" dirty="0" smtClean="0"/>
                        <a:t>Ovvero </a:t>
                      </a:r>
                      <a:r>
                        <a:rPr lang="it-IT" sz="1200" b="0" dirty="0" smtClean="0"/>
                        <a:t>commissione </a:t>
                      </a:r>
                      <a:r>
                        <a:rPr lang="it-IT" sz="1200" dirty="0" smtClean="0"/>
                        <a:t>una tantum che spetta alle banche all’avvio</a:t>
                      </a:r>
                      <a:r>
                        <a:rPr lang="it-IT" sz="1200" baseline="0" dirty="0" smtClean="0"/>
                        <a:t> del finanziamento</a:t>
                      </a:r>
                      <a:endParaRPr lang="it-IT" sz="1200" b="1" dirty="0"/>
                    </a:p>
                  </a:txBody>
                  <a:tcPr anchor="ctr"/>
                </a:tc>
                <a:tc>
                  <a:txBody>
                    <a:bodyPr/>
                    <a:lstStyle/>
                    <a:p>
                      <a:pPr algn="ctr">
                        <a:lnSpc>
                          <a:spcPct val="100000"/>
                        </a:lnSpc>
                        <a:spcBef>
                          <a:spcPts val="0"/>
                        </a:spcBef>
                        <a:spcAft>
                          <a:spcPts val="0"/>
                        </a:spcAft>
                      </a:pPr>
                      <a:r>
                        <a:rPr lang="it-IT" sz="1200" dirty="0" smtClean="0"/>
                        <a:t>2,5%  (dell’importo del finanziamento)</a:t>
                      </a:r>
                      <a:endParaRPr lang="it-IT" sz="1200" dirty="0"/>
                    </a:p>
                  </a:txBody>
                  <a:tcPr anchor="ctr"/>
                </a:tc>
              </a:tr>
              <a:tr h="225654">
                <a:tc>
                  <a:txBody>
                    <a:bodyPr/>
                    <a:lstStyle/>
                    <a:p>
                      <a:pPr>
                        <a:lnSpc>
                          <a:spcPct val="100000"/>
                        </a:lnSpc>
                        <a:spcBef>
                          <a:spcPts val="0"/>
                        </a:spcBef>
                        <a:spcAft>
                          <a:spcPts val="0"/>
                        </a:spcAft>
                      </a:pPr>
                      <a:r>
                        <a:rPr lang="it-IT" sz="1200" b="1" dirty="0" smtClean="0"/>
                        <a:t>Agency </a:t>
                      </a:r>
                      <a:r>
                        <a:rPr lang="it-IT" sz="1200" b="1" dirty="0" err="1" smtClean="0"/>
                        <a:t>fee</a:t>
                      </a:r>
                      <a:endParaRPr lang="it-IT" sz="1200" b="1" dirty="0"/>
                    </a:p>
                  </a:txBody>
                  <a:tcPr anchor="ctr"/>
                </a:tc>
                <a:tc>
                  <a:txBody>
                    <a:bodyPr/>
                    <a:lstStyle/>
                    <a:p>
                      <a:pPr algn="ctr">
                        <a:lnSpc>
                          <a:spcPct val="100000"/>
                        </a:lnSpc>
                        <a:spcBef>
                          <a:spcPts val="0"/>
                        </a:spcBef>
                        <a:spcAft>
                          <a:spcPts val="0"/>
                        </a:spcAft>
                      </a:pPr>
                      <a:r>
                        <a:rPr lang="it-IT" sz="1200" dirty="0" smtClean="0"/>
                        <a:t>50.000 all’anno</a:t>
                      </a:r>
                      <a:endParaRPr lang="it-IT" sz="1200" dirty="0"/>
                    </a:p>
                  </a:txBody>
                  <a:tcPr anchor="ctr"/>
                </a:tc>
              </a:tr>
              <a:tr h="526525">
                <a:tc>
                  <a:txBody>
                    <a:bodyPr/>
                    <a:lstStyle/>
                    <a:p>
                      <a:pPr>
                        <a:lnSpc>
                          <a:spcPct val="100000"/>
                        </a:lnSpc>
                        <a:spcBef>
                          <a:spcPts val="0"/>
                        </a:spcBef>
                        <a:spcAft>
                          <a:spcPts val="0"/>
                        </a:spcAft>
                      </a:pPr>
                      <a:r>
                        <a:rPr lang="it-IT" sz="1200" b="1" dirty="0" smtClean="0"/>
                        <a:t>DSRA </a:t>
                      </a:r>
                    </a:p>
                    <a:p>
                      <a:pPr>
                        <a:lnSpc>
                          <a:spcPct val="100000"/>
                        </a:lnSpc>
                        <a:spcBef>
                          <a:spcPts val="0"/>
                        </a:spcBef>
                        <a:spcAft>
                          <a:spcPts val="0"/>
                        </a:spcAft>
                      </a:pPr>
                      <a:r>
                        <a:rPr lang="it-IT" sz="1200" b="0" dirty="0" smtClean="0"/>
                        <a:t>Ovvero importo</a:t>
                      </a:r>
                      <a:r>
                        <a:rPr lang="it-IT" sz="1200" b="0" baseline="0" dirty="0" smtClean="0"/>
                        <a:t> che ogni anno la società deve disporre su un conto vincolato </a:t>
                      </a:r>
                      <a:endParaRPr lang="it-IT" sz="1200" b="0" dirty="0"/>
                    </a:p>
                  </a:txBody>
                  <a:tcPr anchor="ctr"/>
                </a:tc>
                <a:tc>
                  <a:txBody>
                    <a:bodyPr/>
                    <a:lstStyle/>
                    <a:p>
                      <a:pPr algn="ctr">
                        <a:lnSpc>
                          <a:spcPct val="100000"/>
                        </a:lnSpc>
                        <a:spcBef>
                          <a:spcPts val="0"/>
                        </a:spcBef>
                        <a:spcAft>
                          <a:spcPts val="0"/>
                        </a:spcAft>
                      </a:pPr>
                      <a:r>
                        <a:rPr lang="it-IT" sz="1200" dirty="0" smtClean="0"/>
                        <a:t>50%</a:t>
                      </a:r>
                      <a:r>
                        <a:rPr lang="it-IT" sz="1200" baseline="0" dirty="0" smtClean="0"/>
                        <a:t>  della rata annuale</a:t>
                      </a:r>
                      <a:endParaRPr lang="it-IT" sz="1200" dirty="0"/>
                    </a:p>
                  </a:txBody>
                  <a:tcPr anchor="ctr"/>
                </a:tc>
              </a:tr>
              <a:tr h="376089">
                <a:tc>
                  <a:txBody>
                    <a:bodyPr/>
                    <a:lstStyle/>
                    <a:p>
                      <a:pPr>
                        <a:lnSpc>
                          <a:spcPct val="100000"/>
                        </a:lnSpc>
                        <a:spcBef>
                          <a:spcPts val="0"/>
                        </a:spcBef>
                        <a:spcAft>
                          <a:spcPts val="0"/>
                        </a:spcAft>
                      </a:pPr>
                      <a:r>
                        <a:rPr lang="it-IT" sz="1200" b="1" dirty="0" smtClean="0"/>
                        <a:t>Copertura </a:t>
                      </a:r>
                      <a:r>
                        <a:rPr lang="it-IT" sz="1200" b="1" dirty="0" err="1" smtClean="0"/>
                        <a:t>hedging</a:t>
                      </a:r>
                      <a:r>
                        <a:rPr lang="it-IT" sz="1200" b="1" dirty="0" smtClean="0"/>
                        <a:t>  </a:t>
                      </a:r>
                    </a:p>
                    <a:p>
                      <a:pPr>
                        <a:lnSpc>
                          <a:spcPct val="100000"/>
                        </a:lnSpc>
                        <a:spcBef>
                          <a:spcPts val="0"/>
                        </a:spcBef>
                        <a:spcAft>
                          <a:spcPts val="0"/>
                        </a:spcAft>
                      </a:pPr>
                      <a:r>
                        <a:rPr lang="it-IT" sz="1200" b="0" dirty="0" smtClean="0"/>
                        <a:t>Ovvero livello</a:t>
                      </a:r>
                      <a:r>
                        <a:rPr lang="it-IT" sz="1200" b="0" baseline="0" dirty="0" smtClean="0"/>
                        <a:t> di copertura su rischio andamento tassi</a:t>
                      </a:r>
                      <a:endParaRPr lang="it-IT" sz="1200" b="0" dirty="0"/>
                    </a:p>
                  </a:txBody>
                  <a:tcPr anchor="ctr"/>
                </a:tc>
                <a:tc>
                  <a:txBody>
                    <a:bodyPr/>
                    <a:lstStyle/>
                    <a:p>
                      <a:pPr algn="ctr">
                        <a:lnSpc>
                          <a:spcPct val="100000"/>
                        </a:lnSpc>
                        <a:spcBef>
                          <a:spcPts val="0"/>
                        </a:spcBef>
                        <a:spcAft>
                          <a:spcPts val="0"/>
                        </a:spcAft>
                      </a:pPr>
                      <a:r>
                        <a:rPr lang="it-IT" sz="1200" dirty="0" smtClean="0"/>
                        <a:t>70%</a:t>
                      </a:r>
                      <a:endParaRPr lang="it-IT" sz="1200" dirty="0"/>
                    </a:p>
                  </a:txBody>
                  <a:tcPr anchor="ctr"/>
                </a:tc>
              </a:tr>
            </a:tbl>
          </a:graphicData>
        </a:graphic>
      </p:graphicFrame>
    </p:spTree>
    <p:extLst>
      <p:ext uri="{BB962C8B-B14F-4D97-AF65-F5344CB8AC3E}">
        <p14:creationId xmlns:p14="http://schemas.microsoft.com/office/powerpoint/2010/main" val="982876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sz="3200" dirty="0"/>
              <a:t>Il Piano economico e finanziario </a:t>
            </a:r>
            <a:r>
              <a:rPr lang="it-IT" sz="3200" dirty="0" smtClean="0"/>
              <a:t/>
            </a:r>
            <a:br>
              <a:rPr lang="it-IT" sz="3200" dirty="0" smtClean="0"/>
            </a:br>
            <a:r>
              <a:rPr lang="it-IT" sz="3200" dirty="0" smtClean="0"/>
              <a:t>L’importo </a:t>
            </a:r>
            <a:r>
              <a:rPr lang="it-IT" sz="3200" dirty="0"/>
              <a:t>del finanziamento</a:t>
            </a:r>
          </a:p>
        </p:txBody>
      </p:sp>
      <p:sp>
        <p:nvSpPr>
          <p:cNvPr id="20483" name="Segnaposto contenuto 2"/>
          <p:cNvSpPr>
            <a:spLocks noGrp="1"/>
          </p:cNvSpPr>
          <p:nvPr>
            <p:ph idx="1"/>
          </p:nvPr>
        </p:nvSpPr>
        <p:spPr/>
        <p:txBody>
          <a:bodyPr>
            <a:normAutofit/>
          </a:bodyPr>
          <a:lstStyle/>
          <a:p>
            <a:r>
              <a:rPr lang="it-IT" sz="2400" dirty="0" smtClean="0"/>
              <a:t>La simulazione che conduce all’equilibrio economico finanziario ai fini AEEGSI restituisce i seguenti risultati:</a:t>
            </a:r>
            <a:endParaRPr lang="it-IT" sz="2400" dirty="0"/>
          </a:p>
        </p:txBody>
      </p:sp>
      <p:sp>
        <p:nvSpPr>
          <p:cNvPr id="4" name="Segnaposto numero diapositiva 3"/>
          <p:cNvSpPr>
            <a:spLocks noGrp="1"/>
          </p:cNvSpPr>
          <p:nvPr>
            <p:ph type="sldNum" sz="quarter" idx="12"/>
          </p:nvPr>
        </p:nvSpPr>
        <p:spPr/>
        <p:txBody>
          <a:bodyPr/>
          <a:lstStyle/>
          <a:p>
            <a:fld id="{EEA48614-4AF5-4E1E-A3F3-577028AD8F8D}" type="slidenum">
              <a:rPr lang="it-IT" smtClean="0"/>
              <a:pPr/>
              <a:t>44</a:t>
            </a:fld>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869952260"/>
              </p:ext>
            </p:extLst>
          </p:nvPr>
        </p:nvGraphicFramePr>
        <p:xfrm>
          <a:off x="1547664" y="2492896"/>
          <a:ext cx="6120680" cy="3189642"/>
        </p:xfrm>
        <a:graphic>
          <a:graphicData uri="http://schemas.openxmlformats.org/drawingml/2006/table">
            <a:tbl>
              <a:tblPr firstRow="1" bandRow="1">
                <a:tableStyleId>{5C22544A-7EE6-4342-B048-85BDC9FD1C3A}</a:tableStyleId>
              </a:tblPr>
              <a:tblGrid>
                <a:gridCol w="3060340"/>
                <a:gridCol w="3060340"/>
              </a:tblGrid>
              <a:tr h="332214">
                <a:tc>
                  <a:txBody>
                    <a:bodyPr/>
                    <a:lstStyle/>
                    <a:p>
                      <a:pPr algn="ctr" fontAlgn="b"/>
                      <a:r>
                        <a:rPr lang="it-IT" sz="1600" b="1" u="none" strike="noStrike" dirty="0" smtClean="0">
                          <a:solidFill>
                            <a:schemeClr val="bg1"/>
                          </a:solidFill>
                          <a:effectLst/>
                        </a:rPr>
                        <a:t>Voce</a:t>
                      </a:r>
                      <a:endParaRPr lang="it-IT" sz="1600" b="1" i="0" u="none" strike="noStrike" dirty="0">
                        <a:solidFill>
                          <a:schemeClr val="bg1"/>
                        </a:solidFill>
                        <a:effectLst/>
                        <a:latin typeface="Calibri"/>
                      </a:endParaRPr>
                    </a:p>
                  </a:txBody>
                  <a:tcPr marL="7620" marR="7620" marT="7620" marB="0" anchor="ctr"/>
                </a:tc>
                <a:tc>
                  <a:txBody>
                    <a:bodyPr/>
                    <a:lstStyle/>
                    <a:p>
                      <a:pPr algn="ctr" fontAlgn="ctr"/>
                      <a:r>
                        <a:rPr lang="it-IT" sz="1600" b="1" i="0" u="none" strike="noStrike" dirty="0" smtClean="0">
                          <a:solidFill>
                            <a:schemeClr val="bg1"/>
                          </a:solidFill>
                          <a:effectLst/>
                          <a:latin typeface="+mn-lt"/>
                        </a:rPr>
                        <a:t>Valore</a:t>
                      </a:r>
                      <a:endParaRPr lang="it-IT" sz="1600" b="1" i="0" u="none" strike="noStrike" dirty="0">
                        <a:solidFill>
                          <a:schemeClr val="bg1"/>
                        </a:solidFill>
                        <a:effectLst/>
                        <a:latin typeface="Calibri"/>
                      </a:endParaRPr>
                    </a:p>
                  </a:txBody>
                  <a:tcPr marL="7620" marR="7620" marT="7620" marB="0" anchor="ctr"/>
                </a:tc>
              </a:tr>
              <a:tr h="332214">
                <a:tc>
                  <a:txBody>
                    <a:bodyPr/>
                    <a:lstStyle/>
                    <a:p>
                      <a:pPr algn="l" fontAlgn="ctr"/>
                      <a:r>
                        <a:rPr lang="it-IT" sz="1600" u="none" strike="noStrike" dirty="0">
                          <a:effectLst/>
                        </a:rPr>
                        <a:t>Finanziamento necessario</a:t>
                      </a:r>
                      <a:endParaRPr lang="it-IT" sz="1600" b="0" i="0" u="none" strike="noStrike" dirty="0">
                        <a:solidFill>
                          <a:srgbClr val="000000"/>
                        </a:solidFill>
                        <a:effectLst/>
                        <a:latin typeface="Calibri"/>
                      </a:endParaRPr>
                    </a:p>
                  </a:txBody>
                  <a:tcPr marL="7620" marR="7620" marT="7620" marB="0" anchor="ctr"/>
                </a:tc>
                <a:tc>
                  <a:txBody>
                    <a:bodyPr/>
                    <a:lstStyle/>
                    <a:p>
                      <a:pPr algn="ctr" fontAlgn="ctr"/>
                      <a:r>
                        <a:rPr lang="it-IT" sz="1600" u="none" strike="noStrike" dirty="0" smtClean="0">
                          <a:effectLst/>
                        </a:rPr>
                        <a:t>163 mln</a:t>
                      </a:r>
                      <a:endParaRPr lang="it-IT" sz="1600" b="0" i="0" u="none" strike="noStrike" dirty="0">
                        <a:solidFill>
                          <a:srgbClr val="000000"/>
                        </a:solidFill>
                        <a:effectLst/>
                        <a:latin typeface="Calibri"/>
                      </a:endParaRPr>
                    </a:p>
                  </a:txBody>
                  <a:tcPr marL="7620" marR="7620" marT="7620" marB="0" anchor="ctr"/>
                </a:tc>
              </a:tr>
              <a:tr h="332214">
                <a:tc>
                  <a:txBody>
                    <a:bodyPr/>
                    <a:lstStyle/>
                    <a:p>
                      <a:pPr algn="l" fontAlgn="ctr"/>
                      <a:r>
                        <a:rPr lang="it-IT" sz="1600" u="none" strike="noStrike" dirty="0">
                          <a:effectLst/>
                        </a:rPr>
                        <a:t>Periodo di tiraggio</a:t>
                      </a:r>
                      <a:endParaRPr lang="it-IT" sz="1600" b="0" i="0" u="none" strike="noStrike" dirty="0">
                        <a:solidFill>
                          <a:srgbClr val="000000"/>
                        </a:solidFill>
                        <a:effectLst/>
                        <a:latin typeface="Calibri"/>
                      </a:endParaRPr>
                    </a:p>
                  </a:txBody>
                  <a:tcPr marL="7620" marR="7620" marT="7620" marB="0" anchor="ctr"/>
                </a:tc>
                <a:tc>
                  <a:txBody>
                    <a:bodyPr/>
                    <a:lstStyle/>
                    <a:p>
                      <a:pPr algn="ctr" fontAlgn="ctr"/>
                      <a:r>
                        <a:rPr lang="it-IT" sz="1600" u="none" strike="noStrike" dirty="0" smtClean="0">
                          <a:effectLst/>
                        </a:rPr>
                        <a:t>2015-2022</a:t>
                      </a:r>
                      <a:endParaRPr lang="it-IT" sz="1600" b="0" i="0" u="none" strike="noStrike" dirty="0">
                        <a:solidFill>
                          <a:srgbClr val="000000"/>
                        </a:solidFill>
                        <a:effectLst/>
                        <a:latin typeface="Calibri"/>
                      </a:endParaRPr>
                    </a:p>
                  </a:txBody>
                  <a:tcPr marL="7620" marR="7620" marT="7620" marB="0" anchor="ctr"/>
                </a:tc>
              </a:tr>
              <a:tr h="332214">
                <a:tc>
                  <a:txBody>
                    <a:bodyPr/>
                    <a:lstStyle/>
                    <a:p>
                      <a:pPr algn="l" fontAlgn="ctr"/>
                      <a:r>
                        <a:rPr lang="it-IT" sz="1600" u="none" strike="noStrike" dirty="0">
                          <a:effectLst/>
                        </a:rPr>
                        <a:t>Periodo di rimborso</a:t>
                      </a:r>
                      <a:endParaRPr lang="it-IT" sz="1600" b="0" i="0" u="none" strike="noStrike" dirty="0">
                        <a:solidFill>
                          <a:srgbClr val="000000"/>
                        </a:solidFill>
                        <a:effectLst/>
                        <a:latin typeface="Calibri"/>
                      </a:endParaRPr>
                    </a:p>
                  </a:txBody>
                  <a:tcPr marL="7620" marR="7620" marT="7620" marB="0" anchor="ctr"/>
                </a:tc>
                <a:tc>
                  <a:txBody>
                    <a:bodyPr/>
                    <a:lstStyle/>
                    <a:p>
                      <a:pPr algn="ctr" fontAlgn="ctr"/>
                      <a:r>
                        <a:rPr lang="it-IT" sz="1600" u="none" strike="noStrike" dirty="0" smtClean="0">
                          <a:effectLst/>
                        </a:rPr>
                        <a:t>2024-2034</a:t>
                      </a:r>
                      <a:endParaRPr lang="it-IT" sz="1600" b="0" i="0" u="none" strike="noStrike" dirty="0">
                        <a:solidFill>
                          <a:srgbClr val="000000"/>
                        </a:solidFill>
                        <a:effectLst/>
                        <a:latin typeface="Calibri"/>
                      </a:endParaRPr>
                    </a:p>
                  </a:txBody>
                  <a:tcPr marL="7620" marR="7620" marT="7620" marB="0" anchor="ctr"/>
                </a:tc>
              </a:tr>
              <a:tr h="798422">
                <a:tc>
                  <a:txBody>
                    <a:bodyPr/>
                    <a:lstStyle/>
                    <a:p>
                      <a:pPr algn="l" fontAlgn="ctr"/>
                      <a:r>
                        <a:rPr lang="it-IT" sz="1600" u="none" strike="noStrike" dirty="0">
                          <a:effectLst/>
                        </a:rPr>
                        <a:t>Il finanziamento si estingue entro la scadenza dell'affidamento (art.6.2 del.643/2013)?</a:t>
                      </a:r>
                      <a:endParaRPr lang="it-IT" sz="1600" b="0" i="0" u="none" strike="noStrike" dirty="0">
                        <a:solidFill>
                          <a:srgbClr val="000000"/>
                        </a:solidFill>
                        <a:effectLst/>
                        <a:latin typeface="Calibri"/>
                      </a:endParaRPr>
                    </a:p>
                  </a:txBody>
                  <a:tcPr marL="7620" marR="7620" marT="7620" marB="0" anchor="ctr"/>
                </a:tc>
                <a:tc>
                  <a:txBody>
                    <a:bodyPr/>
                    <a:lstStyle/>
                    <a:p>
                      <a:pPr algn="ctr" fontAlgn="ctr"/>
                      <a:r>
                        <a:rPr lang="it-IT" sz="1600" u="none" strike="noStrike" dirty="0">
                          <a:effectLst/>
                        </a:rPr>
                        <a:t>SI</a:t>
                      </a:r>
                      <a:endParaRPr lang="it-IT" sz="1600" b="0" i="0" u="none" strike="noStrike" dirty="0">
                        <a:solidFill>
                          <a:srgbClr val="000000"/>
                        </a:solidFill>
                        <a:effectLst/>
                        <a:latin typeface="Calibri"/>
                      </a:endParaRPr>
                    </a:p>
                  </a:txBody>
                  <a:tcPr marL="7620" marR="7620" marT="7620" marB="0" anchor="ctr"/>
                </a:tc>
              </a:tr>
              <a:tr h="10623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600" u="none" strike="noStrike" dirty="0" smtClean="0">
                          <a:effectLst/>
                        </a:rPr>
                        <a:t>Il finanziamento presenta le caratteristiche</a:t>
                      </a:r>
                      <a:r>
                        <a:rPr lang="it-IT" sz="1600" u="none" strike="noStrike" baseline="0" dirty="0" smtClean="0">
                          <a:effectLst/>
                        </a:rPr>
                        <a:t> di bancabilità richieste dagli istituti di credito</a:t>
                      </a:r>
                      <a:r>
                        <a:rPr lang="it-IT" sz="1600" u="none" strike="noStrike" dirty="0" smtClean="0">
                          <a:effectLst/>
                        </a:rPr>
                        <a:t>?</a:t>
                      </a:r>
                      <a:endParaRPr lang="it-IT" sz="1600" b="0" i="0" u="none" strike="noStrike" dirty="0" smtClean="0">
                        <a:solidFill>
                          <a:srgbClr val="000000"/>
                        </a:solidFill>
                        <a:effectLst/>
                        <a:latin typeface="+mn-lt"/>
                      </a:endParaRPr>
                    </a:p>
                    <a:p>
                      <a:pPr algn="l" fontAlgn="ctr"/>
                      <a:endParaRPr lang="it-IT" sz="1600" b="0" i="0" u="none" strike="noStrike" dirty="0">
                        <a:solidFill>
                          <a:srgbClr val="000000"/>
                        </a:solidFill>
                        <a:effectLst/>
                        <a:latin typeface="Calibri"/>
                      </a:endParaRPr>
                    </a:p>
                  </a:txBody>
                  <a:tcPr marL="7620" marR="7620" marT="7620" marB="0" anchor="ctr"/>
                </a:tc>
                <a:tc>
                  <a:txBody>
                    <a:bodyPr/>
                    <a:lstStyle/>
                    <a:p>
                      <a:pPr algn="ctr" fontAlgn="ctr"/>
                      <a:r>
                        <a:rPr lang="it-IT" sz="1600" b="0" i="0" u="none" strike="noStrike" dirty="0" smtClean="0">
                          <a:solidFill>
                            <a:srgbClr val="000000"/>
                          </a:solidFill>
                          <a:effectLst/>
                          <a:latin typeface="Calibri"/>
                        </a:rPr>
                        <a:t>NO</a:t>
                      </a:r>
                    </a:p>
                    <a:p>
                      <a:pPr algn="ctr" fontAlgn="ctr"/>
                      <a:r>
                        <a:rPr lang="it-IT" sz="1600" b="0" i="0" u="none" strike="noStrike" baseline="0" dirty="0" smtClean="0">
                          <a:solidFill>
                            <a:srgbClr val="000000"/>
                          </a:solidFill>
                          <a:effectLst/>
                          <a:latin typeface="Calibri"/>
                        </a:rPr>
                        <a:t> (sono presenti buone caratteristiche ma sono ancora  necessari aggiustamenti)</a:t>
                      </a:r>
                      <a:endParaRPr lang="it-IT" sz="1600" b="0" i="0" u="none" strike="noStrike" dirty="0">
                        <a:solidFill>
                          <a:srgbClr val="0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157192500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457200" y="130275"/>
            <a:ext cx="8229600" cy="706437"/>
          </a:xfrm>
        </p:spPr>
        <p:txBody>
          <a:bodyPr>
            <a:noAutofit/>
          </a:bodyPr>
          <a:lstStyle/>
          <a:p>
            <a:r>
              <a:rPr lang="it-IT" sz="3200" dirty="0"/>
              <a:t>Il Piano economico e finanziario Le </a:t>
            </a:r>
            <a:r>
              <a:rPr lang="it-IT" sz="3200" dirty="0" smtClean="0"/>
              <a:t>criticità del finanziamento</a:t>
            </a:r>
            <a:endParaRPr lang="it-IT" sz="3200" dirty="0"/>
          </a:p>
        </p:txBody>
      </p:sp>
      <p:sp>
        <p:nvSpPr>
          <p:cNvPr id="20483" name="Segnaposto contenuto 2"/>
          <p:cNvSpPr>
            <a:spLocks noGrp="1"/>
          </p:cNvSpPr>
          <p:nvPr>
            <p:ph idx="1"/>
          </p:nvPr>
        </p:nvSpPr>
        <p:spPr>
          <a:xfrm>
            <a:off x="467544" y="836712"/>
            <a:ext cx="8229600" cy="5544616"/>
          </a:xfrm>
        </p:spPr>
        <p:txBody>
          <a:bodyPr>
            <a:normAutofit/>
          </a:bodyPr>
          <a:lstStyle/>
          <a:p>
            <a:pPr algn="ctr"/>
            <a:r>
              <a:rPr lang="it-IT" sz="1800" dirty="0" smtClean="0"/>
              <a:t>Il grafico mostra il tiraggio e il </a:t>
            </a:r>
            <a:r>
              <a:rPr lang="it-IT" sz="1800" dirty="0"/>
              <a:t>rimborso </a:t>
            </a:r>
            <a:r>
              <a:rPr lang="it-IT" sz="1800" dirty="0" smtClean="0"/>
              <a:t>(</a:t>
            </a:r>
            <a:r>
              <a:rPr lang="it-IT" sz="1800" b="1" dirty="0" smtClean="0">
                <a:solidFill>
                  <a:schemeClr val="tx2">
                    <a:lumMod val="60000"/>
                    <a:lumOff val="40000"/>
                  </a:schemeClr>
                </a:solidFill>
              </a:rPr>
              <a:t>blu</a:t>
            </a:r>
            <a:r>
              <a:rPr lang="it-IT" sz="1800" dirty="0" smtClean="0"/>
              <a:t>), l’ammontare del finanziamento (</a:t>
            </a:r>
            <a:r>
              <a:rPr lang="it-IT" sz="1800" b="1" dirty="0" smtClean="0">
                <a:solidFill>
                  <a:srgbClr val="FF0000"/>
                </a:solidFill>
              </a:rPr>
              <a:t>rosso</a:t>
            </a:r>
            <a:r>
              <a:rPr lang="it-IT" sz="1800" dirty="0" smtClean="0"/>
              <a:t>) e gli investimenti da realizzare (area </a:t>
            </a:r>
            <a:r>
              <a:rPr lang="it-IT" sz="1800" b="1" dirty="0" smtClean="0">
                <a:solidFill>
                  <a:srgbClr val="00B050"/>
                </a:solidFill>
              </a:rPr>
              <a:t>verde</a:t>
            </a:r>
            <a:r>
              <a:rPr lang="it-IT" sz="1800" dirty="0" smtClean="0"/>
              <a:t>).</a:t>
            </a:r>
          </a:p>
          <a:p>
            <a:pPr algn="ctr"/>
            <a:endParaRPr lang="it-IT" sz="2400" dirty="0"/>
          </a:p>
          <a:p>
            <a:endParaRPr lang="it-IT" dirty="0" smtClean="0">
              <a:solidFill>
                <a:srgbClr val="FF0000"/>
              </a:solidFill>
            </a:endParaRPr>
          </a:p>
        </p:txBody>
      </p:sp>
      <p:sp>
        <p:nvSpPr>
          <p:cNvPr id="4" name="Segnaposto numero diapositiva 3"/>
          <p:cNvSpPr>
            <a:spLocks noGrp="1"/>
          </p:cNvSpPr>
          <p:nvPr>
            <p:ph type="sldNum" sz="quarter" idx="12"/>
          </p:nvPr>
        </p:nvSpPr>
        <p:spPr>
          <a:xfrm>
            <a:off x="6553200" y="6356350"/>
            <a:ext cx="2133600" cy="365125"/>
          </a:xfrm>
        </p:spPr>
        <p:txBody>
          <a:bodyPr/>
          <a:lstStyle/>
          <a:p>
            <a:fld id="{EEA48614-4AF5-4E1E-A3F3-577028AD8F8D}" type="slidenum">
              <a:rPr lang="it-IT" smtClean="0"/>
              <a:pPr/>
              <a:t>45</a:t>
            </a:fld>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68952" cy="511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e 1"/>
          <p:cNvSpPr/>
          <p:nvPr/>
        </p:nvSpPr>
        <p:spPr>
          <a:xfrm>
            <a:off x="7812360" y="5561620"/>
            <a:ext cx="1080120" cy="749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843808" y="5165576"/>
            <a:ext cx="1224136" cy="770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flipH="1">
            <a:off x="3275856" y="2348880"/>
            <a:ext cx="2880320" cy="27363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Connettore 2 11"/>
          <p:cNvCxnSpPr/>
          <p:nvPr/>
        </p:nvCxnSpPr>
        <p:spPr>
          <a:xfrm>
            <a:off x="6156176" y="2348880"/>
            <a:ext cx="1944216" cy="30963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CasellaDiTesto 13"/>
          <p:cNvSpPr txBox="1"/>
          <p:nvPr/>
        </p:nvSpPr>
        <p:spPr>
          <a:xfrm>
            <a:off x="5148064" y="1907540"/>
            <a:ext cx="3240360" cy="369332"/>
          </a:xfrm>
          <a:prstGeom prst="rect">
            <a:avLst/>
          </a:prstGeom>
          <a:noFill/>
          <a:ln w="19050">
            <a:solidFill>
              <a:srgbClr val="FF0000"/>
            </a:solidFill>
          </a:ln>
        </p:spPr>
        <p:txBody>
          <a:bodyPr wrap="square" rtlCol="0">
            <a:spAutoFit/>
          </a:bodyPr>
          <a:lstStyle/>
          <a:p>
            <a:pPr algn="ctr"/>
            <a:r>
              <a:rPr lang="it-IT" b="1" dirty="0" smtClean="0">
                <a:solidFill>
                  <a:srgbClr val="FF0000"/>
                </a:solidFill>
                <a:latin typeface="+mj-lt"/>
              </a:rPr>
              <a:t>Le criticità per la finanziabilità</a:t>
            </a:r>
            <a:endParaRPr lang="it-IT" b="1" dirty="0">
              <a:solidFill>
                <a:srgbClr val="FF0000"/>
              </a:solidFill>
              <a:latin typeface="+mj-lt"/>
            </a:endParaRPr>
          </a:p>
        </p:txBody>
      </p:sp>
    </p:spTree>
    <p:extLst>
      <p:ext uri="{BB962C8B-B14F-4D97-AF65-F5344CB8AC3E}">
        <p14:creationId xmlns:p14="http://schemas.microsoft.com/office/powerpoint/2010/main" val="67994303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Piano economico e finanziario</a:t>
            </a:r>
          </a:p>
        </p:txBody>
      </p:sp>
      <p:sp>
        <p:nvSpPr>
          <p:cNvPr id="3" name="Segnaposto contenuto 2"/>
          <p:cNvSpPr>
            <a:spLocks noGrp="1"/>
          </p:cNvSpPr>
          <p:nvPr>
            <p:ph idx="1"/>
          </p:nvPr>
        </p:nvSpPr>
        <p:spPr/>
        <p:txBody>
          <a:bodyPr/>
          <a:lstStyle/>
          <a:p>
            <a:r>
              <a:rPr lang="it-IT" dirty="0"/>
              <a:t>Il PEF proposto è in equilibrio economico finanziario e presenta caratteristiche che, con alcune variazioni </a:t>
            </a:r>
            <a:r>
              <a:rPr lang="it-IT" dirty="0" smtClean="0"/>
              <a:t>(riduzione investimenti, riduzione tiraggio e anticipo rimborso) che </a:t>
            </a:r>
            <a:r>
              <a:rPr lang="it-IT" dirty="0"/>
              <a:t>verranno </a:t>
            </a:r>
            <a:r>
              <a:rPr lang="it-IT" dirty="0" smtClean="0"/>
              <a:t>approvate nella prossima assemblea dell’AIT, </a:t>
            </a:r>
            <a:r>
              <a:rPr lang="it-IT" dirty="0"/>
              <a:t>lo rendono potenzialmente finanziabile dagli istituti di credito</a:t>
            </a:r>
          </a:p>
          <a:p>
            <a:endParaRPr lang="it-IT" dirty="0"/>
          </a:p>
        </p:txBody>
      </p:sp>
    </p:spTree>
    <p:extLst>
      <p:ext uri="{BB962C8B-B14F-4D97-AF65-F5344CB8AC3E}">
        <p14:creationId xmlns:p14="http://schemas.microsoft.com/office/powerpoint/2010/main" val="3286719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905933AD-48F0-43DB-89F6-0035AF94EC96}"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47</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dirty="0" smtClean="0">
                <a:solidFill>
                  <a:srgbClr val="000066"/>
                </a:solidFill>
              </a:rPr>
              <a:t>Presentazione della </a:t>
            </a:r>
            <a:r>
              <a:rPr lang="it-IT" dirty="0">
                <a:solidFill>
                  <a:srgbClr val="000066"/>
                </a:solidFill>
              </a:rPr>
              <a:t>Società</a:t>
            </a:r>
            <a:r>
              <a:rPr lang="it-IT">
                <a:solidFill>
                  <a:srgbClr val="000066"/>
                </a:solidFill>
              </a:rPr>
              <a:t/>
            </a:r>
            <a:br>
              <a:rPr lang="it-IT">
                <a:solidFill>
                  <a:srgbClr val="000066"/>
                </a:solidFill>
              </a:rPr>
            </a:br>
            <a:r>
              <a:rPr lang="it-IT" sz="1800" smtClean="0">
                <a:solidFill>
                  <a:srgbClr val="000066"/>
                </a:solidFill>
              </a:rPr>
              <a:t>Aprile 2016</a:t>
            </a:r>
            <a:endParaRPr lang="it-IT" sz="3200" dirty="0"/>
          </a:p>
        </p:txBody>
      </p:sp>
      <p:sp>
        <p:nvSpPr>
          <p:cNvPr id="4098" name="Rectangle 2"/>
          <p:cNvSpPr>
            <a:spLocks noGrp="1" noChangeArrowheads="1"/>
          </p:cNvSpPr>
          <p:nvPr>
            <p:ph type="body" idx="1"/>
          </p:nvPr>
        </p:nvSpPr>
        <p:spPr>
          <a:xfrm>
            <a:off x="739875" y="2780928"/>
            <a:ext cx="5793903" cy="1368152"/>
          </a:xfrm>
        </p:spPr>
        <p:txBody>
          <a:bodyPr anchor="t">
            <a:normAutofit/>
          </a:bodyPr>
          <a:lstStyle/>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600" b="0" i="1" dirty="0" smtClean="0">
              <a:solidFill>
                <a:srgbClr val="000066"/>
              </a:solidFill>
            </a:endParaRPr>
          </a:p>
          <a:p>
            <a:pPr marL="342900" indent="-342900" algn="ctr">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b="0" i="1" dirty="0" smtClean="0">
                <a:solidFill>
                  <a:srgbClr val="000066"/>
                </a:solidFill>
              </a:rPr>
              <a:t>FINE</a:t>
            </a:r>
          </a:p>
        </p:txBody>
      </p:sp>
    </p:spTree>
    <p:extLst>
      <p:ext uri="{BB962C8B-B14F-4D97-AF65-F5344CB8AC3E}">
        <p14:creationId xmlns:p14="http://schemas.microsoft.com/office/powerpoint/2010/main" val="28207596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1752600"/>
            <a:ext cx="8229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000066"/>
                </a:solidFill>
                <a:latin typeface="Calibri" pitchFamily="34" charset="0"/>
              </a:defRPr>
            </a:lvl1pPr>
            <a:lvl2pPr marL="742950" indent="-28575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000066"/>
                </a:solidFill>
                <a:latin typeface="Calibri" pitchFamily="34" charset="0"/>
              </a:defRPr>
            </a:lvl2pPr>
            <a:lvl3pPr marL="11430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66"/>
                </a:solidFill>
                <a:latin typeface="Calibri" pitchFamily="34" charset="0"/>
              </a:defRPr>
            </a:lvl3pPr>
            <a:lvl4pPr marL="16002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4pPr>
            <a:lvl5pPr marL="2057400" indent="-228600">
              <a:spcBef>
                <a:spcPct val="20000"/>
              </a:spcBef>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000066"/>
                </a:solidFill>
                <a:latin typeface="Calibri" pitchFamily="34" charset="0"/>
              </a:defRPr>
            </a:lvl9pPr>
          </a:lstStyle>
          <a:p>
            <a:pPr eaLnBrk="1" hangingPunct="1">
              <a:lnSpc>
                <a:spcPct val="102000"/>
              </a:lnSpc>
              <a:spcBef>
                <a:spcPts val="400"/>
              </a:spcBef>
              <a:buSzPct val="45000"/>
              <a:buFont typeface="Wingdings" pitchFamily="2" charset="2"/>
              <a:buChar char=""/>
            </a:pPr>
            <a:r>
              <a:rPr lang="it-IT" altLang="it-IT" sz="1600" dirty="0">
                <a:solidFill>
                  <a:srgbClr val="000000"/>
                </a:solidFill>
                <a:ea typeface="MS Gothic" pitchFamily="49" charset="-128"/>
              </a:rPr>
              <a:t>Il capitale sociale, pari a Euro 16,6 </a:t>
            </a:r>
            <a:r>
              <a:rPr lang="it-IT" altLang="it-IT" sz="1600" dirty="0" smtClean="0">
                <a:solidFill>
                  <a:srgbClr val="000000"/>
                </a:solidFill>
                <a:ea typeface="MS Gothic" pitchFamily="49" charset="-128"/>
              </a:rPr>
              <a:t>Mln, </a:t>
            </a:r>
            <a:r>
              <a:rPr lang="it-IT" altLang="it-IT" sz="1600" dirty="0">
                <a:solidFill>
                  <a:srgbClr val="000000"/>
                </a:solidFill>
                <a:ea typeface="MS Gothic" pitchFamily="49" charset="-128"/>
              </a:rPr>
              <a:t>è attualmente suddiviso come segue:</a:t>
            </a: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SzPct val="45000"/>
              <a:buFont typeface="Wingdings" pitchFamily="2" charset="2"/>
              <a:buChar char=""/>
            </a:pPr>
            <a:r>
              <a:rPr lang="it-IT" altLang="it-IT" sz="1600" dirty="0">
                <a:solidFill>
                  <a:srgbClr val="000000"/>
                </a:solidFill>
                <a:ea typeface="MS Gothic" pitchFamily="49" charset="-128"/>
              </a:rPr>
              <a:t>L’assetto societario evidenzia che quasi l’80% del capitale è detenuto dai primi 5 comuni</a:t>
            </a:r>
          </a:p>
        </p:txBody>
      </p:sp>
      <p:sp>
        <p:nvSpPr>
          <p:cNvPr id="6148"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F5F6363D-E6B2-4056-A952-087A01BD4CAB}"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5</a:t>
            </a:fld>
            <a:endParaRPr lang="it-IT" altLang="it-IT" sz="1400">
              <a:solidFill>
                <a:srgbClr val="000000"/>
              </a:solidFill>
              <a:latin typeface="Times New Roman" pitchFamily="18" charset="0"/>
              <a:ea typeface="MS Gothic" pitchFamily="49" charset="-128"/>
            </a:endParaRPr>
          </a:p>
        </p:txBody>
      </p:sp>
      <p:sp>
        <p:nvSpPr>
          <p:cNvPr id="6149" name="Picture 4"/>
          <p:cNvSpPr>
            <a:spLocks noChangeAspect="1" noChangeArrowheads="1"/>
          </p:cNvSpPr>
          <p:nvPr/>
        </p:nvSpPr>
        <p:spPr bwMode="auto">
          <a:xfrm>
            <a:off x="3563938" y="2492375"/>
            <a:ext cx="50069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6150" name="Picture 5"/>
          <p:cNvSpPr>
            <a:spLocks noChangeAspect="1" noChangeArrowheads="1"/>
          </p:cNvSpPr>
          <p:nvPr/>
        </p:nvSpPr>
        <p:spPr bwMode="auto">
          <a:xfrm>
            <a:off x="-541338" y="2390775"/>
            <a:ext cx="49418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it-IT" altLang="it-IT"/>
          </a:p>
        </p:txBody>
      </p:sp>
      <p:sp>
        <p:nvSpPr>
          <p:cNvPr id="9" name="Titolo 8"/>
          <p:cNvSpPr>
            <a:spLocks noGrp="1"/>
          </p:cNvSpPr>
          <p:nvPr>
            <p:ph type="title"/>
          </p:nvPr>
        </p:nvSpPr>
        <p:spPr/>
        <p:txBody>
          <a:bodyPr>
            <a:normAutofit fontScale="90000"/>
          </a:bodyPr>
          <a:lstStyle/>
          <a:p>
            <a:r>
              <a:rPr lang="it-IT" altLang="it-IT" dirty="0" smtClean="0"/>
              <a:t>Profilo operativo - L’assetto societario</a:t>
            </a:r>
            <a:endParaRPr lang="it-IT" dirty="0"/>
          </a:p>
        </p:txBody>
      </p:sp>
      <p:grpSp>
        <p:nvGrpSpPr>
          <p:cNvPr id="2" name="Gruppo 1"/>
          <p:cNvGrpSpPr/>
          <p:nvPr/>
        </p:nvGrpSpPr>
        <p:grpSpPr>
          <a:xfrm>
            <a:off x="-388938" y="2390775"/>
            <a:ext cx="8993386" cy="3103563"/>
            <a:chOff x="-388938" y="2390775"/>
            <a:chExt cx="8993386" cy="3103563"/>
          </a:xfrm>
        </p:grpSpPr>
        <p:pic>
          <p:nvPicPr>
            <p:cNvPr id="61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543175"/>
              <a:ext cx="49418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601" y="2390775"/>
              <a:ext cx="5066847"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30541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altLang="it-IT" smtClean="0"/>
              <a:t>Profilo operativo – Il Territorio</a:t>
            </a:r>
          </a:p>
        </p:txBody>
      </p:sp>
      <p:sp>
        <p:nvSpPr>
          <p:cNvPr id="7171" name="Segnaposto contenuto 4"/>
          <p:cNvSpPr>
            <a:spLocks noGrp="1"/>
          </p:cNvSpPr>
          <p:nvPr>
            <p:ph idx="1"/>
          </p:nvPr>
        </p:nvSpPr>
        <p:spPr>
          <a:xfrm>
            <a:off x="4572000" y="1567333"/>
            <a:ext cx="4114800" cy="4525963"/>
          </a:xfrm>
        </p:spPr>
        <p:txBody>
          <a:bodyPr>
            <a:noAutofit/>
          </a:bodyPr>
          <a:lstStyle/>
          <a:p>
            <a:r>
              <a:rPr lang="it-IT" altLang="it-IT" sz="1300" dirty="0" smtClean="0"/>
              <a:t>GAIA gestisce il Servizio Idrico Integrato nell’Ambito Territoriale ATO N.1 “Toscana Nord”, che si estende dal confine con la Liguria e l’Emilia Romagna fino a comprendere la Piana di Lucca per un a superficie totale di 2.883 Kmq all’interno della quale sono presenti 51 comuni appartenenti a 3 province diverse: Lucca, Massa-Carrara e Pistoia.</a:t>
            </a:r>
          </a:p>
          <a:p>
            <a:r>
              <a:rPr lang="it-IT" altLang="it-IT" sz="1300" dirty="0" smtClean="0"/>
              <a:t>GAIA  gestisce  le attività del SII in </a:t>
            </a:r>
            <a:r>
              <a:rPr lang="it-IT" altLang="it-IT" sz="1300" dirty="0" smtClean="0">
                <a:solidFill>
                  <a:srgbClr val="FF0000"/>
                </a:solidFill>
              </a:rPr>
              <a:t>46</a:t>
            </a:r>
            <a:r>
              <a:rPr lang="it-IT" altLang="it-IT" sz="1300" dirty="0" smtClean="0">
                <a:effectLst>
                  <a:outerShdw blurRad="38100" dist="38100" dir="2700000" algn="tl">
                    <a:srgbClr val="000000">
                      <a:alpha val="43137"/>
                    </a:srgbClr>
                  </a:outerShdw>
                </a:effectLst>
              </a:rPr>
              <a:t> </a:t>
            </a:r>
            <a:r>
              <a:rPr lang="it-IT" altLang="it-IT" sz="1300" dirty="0" smtClean="0"/>
              <a:t>Comuni, area che comprende gran parte dei Comuni della Provincia di Lucca (Garfagnana, Media Valle del Serchio e Versilia), tre Comuni della Val di Lima nella Provincia di Pistoia e la maggior parte dei Comuni della Provincia di Massa, per un totale di oltre 2.500 Kmq, in cui si contano circa 445.000 abitanti serviti ed oltre 250.000 Utenti. </a:t>
            </a:r>
            <a:br>
              <a:rPr lang="it-IT" altLang="it-IT" sz="1300" dirty="0" smtClean="0"/>
            </a:br>
            <a:r>
              <a:rPr lang="it-IT" altLang="it-IT" sz="1300" dirty="0" smtClean="0"/>
              <a:t>La rete acquedotto ha una lunghezza totale di quasi 5.000 Km (4.866 Km) e la rete fognaria di quasi 2.000 Km (1.871 Km), mentre gli impianti di depurazione sono circa 500 (498). I volumi fatturati  oscillano mediamente tra i 28-30 mln di mc.</a:t>
            </a:r>
          </a:p>
          <a:p>
            <a:r>
              <a:rPr lang="it-IT" altLang="it-IT" sz="1300" dirty="0" smtClean="0"/>
              <a:t>Il servizio idrico nel comune di Lucca è gestito da una società mista, </a:t>
            </a:r>
            <a:r>
              <a:rPr lang="it-IT" altLang="it-IT" sz="1300" dirty="0" err="1" smtClean="0"/>
              <a:t>Geal</a:t>
            </a:r>
            <a:r>
              <a:rPr lang="it-IT" altLang="it-IT" sz="1300" dirty="0" smtClean="0"/>
              <a:t> SpA</a:t>
            </a:r>
          </a:p>
        </p:txBody>
      </p:sp>
      <p:pic>
        <p:nvPicPr>
          <p:cNvPr id="717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529038"/>
            <a:ext cx="41767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14"/>
          <p:cNvPicPr>
            <a:picLocks noChangeAspect="1"/>
          </p:cNvPicPr>
          <p:nvPr/>
        </p:nvPicPr>
        <p:blipFill>
          <a:blip r:embed="rId3">
            <a:extLst>
              <a:ext uri="{28A0092B-C50C-407E-A947-70E740481C1C}">
                <a14:useLocalDpi xmlns:a14="http://schemas.microsoft.com/office/drawing/2010/main" val="0"/>
              </a:ext>
            </a:extLst>
          </a:blip>
          <a:srcRect l="9088" t="2847" r="6754" b="4182"/>
          <a:stretch>
            <a:fillRect/>
          </a:stretch>
        </p:blipFill>
        <p:spPr bwMode="auto">
          <a:xfrm>
            <a:off x="395288" y="1524000"/>
            <a:ext cx="39719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2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Profilo operativo - I volumi e i ricavi</a:t>
            </a:r>
            <a:endParaRPr lang="it-IT" dirty="0"/>
          </a:p>
        </p:txBody>
      </p:sp>
      <p:sp>
        <p:nvSpPr>
          <p:cNvPr id="3" name="Segnaposto contenuto 2"/>
          <p:cNvSpPr>
            <a:spLocks noGrp="1"/>
          </p:cNvSpPr>
          <p:nvPr>
            <p:ph sz="half" idx="1"/>
          </p:nvPr>
        </p:nvSpPr>
        <p:spPr/>
        <p:txBody>
          <a:bodyPr>
            <a:noAutofit/>
          </a:bodyPr>
          <a:lstStyle/>
          <a:p>
            <a:r>
              <a:rPr lang="it-IT" sz="1600" dirty="0" smtClean="0"/>
              <a:t>I volumi di acqua fatturata</a:t>
            </a:r>
          </a:p>
          <a:p>
            <a:pPr lvl="1"/>
            <a:r>
              <a:rPr lang="it-IT" sz="1200" dirty="0"/>
              <a:t>I volumi di acqua fatturata nel 2014 sono stati pari a 30,4 mln di m3 mentre nel 2015 sono stati pari a 29,6 mln di m3</a:t>
            </a:r>
          </a:p>
          <a:p>
            <a:pPr lvl="1"/>
            <a:r>
              <a:rPr lang="it-IT" sz="1200" dirty="0"/>
              <a:t>Nel periodo 2005-2011 i volumi sono diminuiti di circa 2,5 mln di m3, pari al 12%</a:t>
            </a:r>
          </a:p>
          <a:p>
            <a:pPr lvl="1"/>
            <a:r>
              <a:rPr lang="it-IT" sz="1200" dirty="0"/>
              <a:t>Dal 2012 sono entrate nuove gestioni e i volumi si sono assestati su circa 30,4 mln di m3</a:t>
            </a:r>
          </a:p>
          <a:p>
            <a:r>
              <a:rPr lang="it-IT" sz="1600" dirty="0" smtClean="0"/>
              <a:t>I ricavi del servizio idrico integrato</a:t>
            </a:r>
          </a:p>
          <a:p>
            <a:pPr lvl="1"/>
            <a:r>
              <a:rPr lang="it-IT" sz="1200" dirty="0" smtClean="0"/>
              <a:t>I ricavi del servizio idrico integrato sono passati da 44,8 mln del 2005 ai 74,5 mln del 2014 (+ 66%)</a:t>
            </a:r>
          </a:p>
          <a:p>
            <a:pPr lvl="1"/>
            <a:r>
              <a:rPr lang="it-IT" sz="1200" dirty="0" smtClean="0"/>
              <a:t>I ricavi del servizio idrico integrato sono regolati dal sistema tariffario (MTI – AEEGSI) e sono soggetti a conguaglio rispetto al Volume dei Ricavi Garantiti (VRG)</a:t>
            </a:r>
          </a:p>
          <a:p>
            <a:pPr lvl="1"/>
            <a:r>
              <a:rPr lang="it-IT" sz="1200" dirty="0" smtClean="0"/>
              <a:t>Nel sistema di </a:t>
            </a:r>
            <a:r>
              <a:rPr lang="it-IT" sz="1200" i="1" dirty="0" smtClean="0"/>
              <a:t>building </a:t>
            </a:r>
            <a:r>
              <a:rPr lang="it-IT" sz="1200" i="1" dirty="0" err="1" smtClean="0"/>
              <a:t>block</a:t>
            </a:r>
            <a:r>
              <a:rPr lang="it-IT" sz="1200" dirty="0" smtClean="0"/>
              <a:t>, i ricavi tengono conto dei costi di gestione e dei costi d’investimento (ammortamenti </a:t>
            </a:r>
            <a:r>
              <a:rPr lang="it-IT" sz="1200" dirty="0"/>
              <a:t>,</a:t>
            </a:r>
            <a:r>
              <a:rPr lang="it-IT" sz="1200" dirty="0" smtClean="0"/>
              <a:t>oneri finanziari e oneri fiscali) </a:t>
            </a:r>
            <a:endParaRPr lang="it-IT" sz="12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052" y="3870003"/>
            <a:ext cx="3319404" cy="176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416" y="1700808"/>
            <a:ext cx="3276946" cy="201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168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AF044320-0CBE-45FA-B3A6-6B43C3720448}"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8</a:t>
            </a:fld>
            <a:endParaRPr lang="it-IT" altLang="it-IT" sz="1400">
              <a:solidFill>
                <a:srgbClr val="000000"/>
              </a:solidFill>
              <a:latin typeface="Times New Roman" pitchFamily="18" charset="0"/>
              <a:ea typeface="MS Gothic" pitchFamily="49" charset="-128"/>
            </a:endParaRPr>
          </a:p>
        </p:txBody>
      </p:sp>
      <p:sp>
        <p:nvSpPr>
          <p:cNvPr id="5" name="Titolo 4"/>
          <p:cNvSpPr>
            <a:spLocks noGrp="1"/>
          </p:cNvSpPr>
          <p:nvPr>
            <p:ph type="title"/>
          </p:nvPr>
        </p:nvSpPr>
        <p:spPr/>
        <p:txBody>
          <a:bodyPr>
            <a:normAutofit fontScale="90000"/>
          </a:bodyPr>
          <a:lstStyle/>
          <a:p>
            <a:r>
              <a:rPr lang="it-IT" altLang="it-IT" smtClean="0"/>
              <a:t>Profilo operativo - Le risorse umane</a:t>
            </a:r>
            <a:endParaRPr lang="it-IT" dirty="0"/>
          </a:p>
        </p:txBody>
      </p:sp>
      <p:sp>
        <p:nvSpPr>
          <p:cNvPr id="2" name="Segnaposto contenuto 1"/>
          <p:cNvSpPr>
            <a:spLocks noGrp="1"/>
          </p:cNvSpPr>
          <p:nvPr>
            <p:ph sz="half" idx="1"/>
          </p:nvPr>
        </p:nvSpPr>
        <p:spPr/>
        <p:txBody>
          <a:bodyPr>
            <a:normAutofit/>
          </a:bodyPr>
          <a:lstStyle/>
          <a:p>
            <a:r>
              <a:rPr lang="it-IT" altLang="it-IT" sz="2000" dirty="0" smtClean="0"/>
              <a:t>I dipendenti al 31.12.2015  sono 464</a:t>
            </a:r>
          </a:p>
          <a:p>
            <a:r>
              <a:rPr lang="it-IT" altLang="it-IT" sz="2000" dirty="0" smtClean="0"/>
              <a:t>Il numero di utenti per dipendente è pari a 546.</a:t>
            </a:r>
          </a:p>
          <a:p>
            <a:r>
              <a:rPr lang="it-IT" altLang="it-IT" sz="2000" dirty="0" smtClean="0"/>
              <a:t>L’86% dei dipendenti sono uomini</a:t>
            </a:r>
          </a:p>
          <a:p>
            <a:r>
              <a:rPr lang="it-IT" altLang="it-IT" sz="2000" dirty="0" smtClean="0"/>
              <a:t>Quasi il 40 % dei dipendenti ha un’età inferiore ai 45 anni e il 23% ha un’età compresa fra i 56 e i </a:t>
            </a:r>
            <a:r>
              <a:rPr lang="it-IT" altLang="it-IT" sz="2000" smtClean="0"/>
              <a:t>65 anni</a:t>
            </a:r>
            <a:endParaRPr lang="it-IT" altLang="it-IT" sz="2000" dirty="0" smtClean="0"/>
          </a:p>
        </p:txBody>
      </p:sp>
      <p:grpSp>
        <p:nvGrpSpPr>
          <p:cNvPr id="4" name="Gruppo 3"/>
          <p:cNvGrpSpPr/>
          <p:nvPr/>
        </p:nvGrpSpPr>
        <p:grpSpPr>
          <a:xfrm>
            <a:off x="4644008" y="1639658"/>
            <a:ext cx="4042792" cy="4093598"/>
            <a:chOff x="3536464" y="1700808"/>
            <a:chExt cx="5339199" cy="4633292"/>
          </a:xfrm>
        </p:grpSpPr>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700808"/>
              <a:ext cx="53117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284984"/>
              <a:ext cx="53117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365104"/>
              <a:ext cx="160813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464" y="5229200"/>
              <a:ext cx="243046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5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3825" y="3854208"/>
            <a:ext cx="229235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460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20725" y="668338"/>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endParaRPr lang="it-IT" altLang="it-IT" sz="1600" dirty="0">
              <a:solidFill>
                <a:srgbClr val="000000"/>
              </a:solidFill>
              <a:ea typeface="MS Gothic" pitchFamily="49" charset="-128"/>
            </a:endParaRPr>
          </a:p>
          <a:p>
            <a:pPr eaLnBrk="1" hangingPunct="1">
              <a:lnSpc>
                <a:spcPct val="102000"/>
              </a:lnSpc>
              <a:spcBef>
                <a:spcPts val="400"/>
              </a:spcBef>
              <a:buFontTx/>
              <a:buNone/>
            </a:pPr>
            <a:r>
              <a:rPr lang="it-IT" altLang="it-IT" sz="3600" b="1" dirty="0" smtClean="0">
                <a:solidFill>
                  <a:srgbClr val="000000"/>
                </a:solidFill>
                <a:ea typeface="MS Gothic" pitchFamily="49" charset="-128"/>
              </a:rPr>
              <a:t> </a:t>
            </a:r>
            <a:endParaRPr lang="it-IT" altLang="it-IT" sz="3600" b="1" dirty="0">
              <a:solidFill>
                <a:srgbClr val="000000"/>
              </a:solidFill>
              <a:ea typeface="MS Gothic" pitchFamily="49" charset="-128"/>
            </a:endParaRPr>
          </a:p>
        </p:txBody>
      </p:sp>
      <p:sp>
        <p:nvSpPr>
          <p:cNvPr id="15363"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66"/>
                </a:solidFill>
                <a:latin typeface="Calibri"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66"/>
                </a:solidFill>
                <a:latin typeface="Calibri"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Calibri"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66"/>
                </a:solidFill>
                <a:latin typeface="Calibri" pitchFamily="34" charset="0"/>
              </a:defRPr>
            </a:lvl9pPr>
          </a:lstStyle>
          <a:p>
            <a:pPr algn="r" eaLnBrk="1" hangingPunct="1">
              <a:lnSpc>
                <a:spcPct val="95000"/>
              </a:lnSpc>
              <a:spcBef>
                <a:spcPct val="0"/>
              </a:spcBef>
              <a:buFontTx/>
              <a:buNone/>
            </a:pPr>
            <a:fld id="{4E0C3BA7-5064-4895-8797-500A1D4CACEF}" type="slidenum">
              <a:rPr lang="it-IT" altLang="it-IT" sz="1400">
                <a:solidFill>
                  <a:srgbClr val="000000"/>
                </a:solidFill>
                <a:latin typeface="Times New Roman" pitchFamily="18" charset="0"/>
                <a:ea typeface="MS Gothic" pitchFamily="49" charset="-128"/>
              </a:rPr>
              <a:pPr algn="r" eaLnBrk="1" hangingPunct="1">
                <a:lnSpc>
                  <a:spcPct val="95000"/>
                </a:lnSpc>
                <a:spcBef>
                  <a:spcPct val="0"/>
                </a:spcBef>
                <a:buFontTx/>
                <a:buNone/>
              </a:pPr>
              <a:t>9</a:t>
            </a:fld>
            <a:endParaRPr lang="it-IT" altLang="it-IT" sz="1400">
              <a:solidFill>
                <a:srgbClr val="000000"/>
              </a:solidFill>
              <a:latin typeface="Times New Roman" pitchFamily="18" charset="0"/>
              <a:ea typeface="MS Gothic" pitchFamily="49" charset="-128"/>
            </a:endParaRPr>
          </a:p>
        </p:txBody>
      </p:sp>
      <p:sp>
        <p:nvSpPr>
          <p:cNvPr id="2" name="Titolo 1"/>
          <p:cNvSpPr>
            <a:spLocks noGrp="1"/>
          </p:cNvSpPr>
          <p:nvPr>
            <p:ph type="title"/>
          </p:nvPr>
        </p:nvSpPr>
        <p:spPr/>
        <p:txBody>
          <a:bodyPr/>
          <a:lstStyle/>
          <a:p>
            <a:r>
              <a:rPr lang="it-IT" altLang="it-IT" dirty="0" smtClean="0"/>
              <a:t>Risultati economici e patrimoniali</a:t>
            </a:r>
            <a:endParaRPr lang="it-IT" dirty="0"/>
          </a:p>
        </p:txBody>
      </p:sp>
      <p:sp>
        <p:nvSpPr>
          <p:cNvPr id="5" name="Segnaposto testo 4"/>
          <p:cNvSpPr>
            <a:spLocks noGrp="1"/>
          </p:cNvSpPr>
          <p:nvPr>
            <p:ph type="body" idx="1"/>
          </p:nvPr>
        </p:nvSpPr>
        <p:spPr/>
        <p:txBody>
          <a:bodyPr>
            <a:normAutofit fontScale="92500" lnSpcReduction="20000"/>
          </a:bodyPr>
          <a:lstStyle/>
          <a:p>
            <a:endParaRPr lang="it-IT"/>
          </a:p>
        </p:txBody>
      </p:sp>
    </p:spTree>
    <p:extLst>
      <p:ext uri="{BB962C8B-B14F-4D97-AF65-F5344CB8AC3E}">
        <p14:creationId xmlns:p14="http://schemas.microsoft.com/office/powerpoint/2010/main" val="2082530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TotalTime>
  <Words>4475</Words>
  <Application>Microsoft Office PowerPoint</Application>
  <PresentationFormat>Presentazione su schermo (4:3)</PresentationFormat>
  <Paragraphs>543</Paragraphs>
  <Slides>47</Slides>
  <Notes>24</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Presentazione della Società aprile 2016  </vt:lpstr>
      <vt:lpstr>Indice</vt:lpstr>
      <vt:lpstr>Profilo dell’azienda  </vt:lpstr>
      <vt:lpstr>Cenni storici</vt:lpstr>
      <vt:lpstr>Profilo operativo - L’assetto societario</vt:lpstr>
      <vt:lpstr>Profilo operativo – Il Territorio</vt:lpstr>
      <vt:lpstr>Profilo operativo - I volumi e i ricavi</vt:lpstr>
      <vt:lpstr>Profilo operativo - Le risorse umane</vt:lpstr>
      <vt:lpstr>Risultati economici e patrimoniali</vt:lpstr>
      <vt:lpstr>Le principali grandezze economiche e finanziarie della società</vt:lpstr>
      <vt:lpstr>Il sistema di monitoraggio e controllo</vt:lpstr>
      <vt:lpstr>Il conto economico</vt:lpstr>
      <vt:lpstr>L’analisi dei costi della società</vt:lpstr>
      <vt:lpstr>L’analisi dei costi della società</vt:lpstr>
      <vt:lpstr>I ricavi</vt:lpstr>
      <vt:lpstr>I ricavi – l’evoluzione</vt:lpstr>
      <vt:lpstr>I costi</vt:lpstr>
      <vt:lpstr>Andamento costi della produzione, costi operativi, ammortamenti e oneri finanziari</vt:lpstr>
      <vt:lpstr>Lo stato patrimoniale</vt:lpstr>
      <vt:lpstr>Lo stato patrimoniale – composizione delle immobilizzazioni</vt:lpstr>
      <vt:lpstr>Lo stato patrimoniale – composizione dei crediti nel capitale circolante</vt:lpstr>
      <vt:lpstr>Lo stato patrimoniale – composizione dei debiti nel capitale circolante</vt:lpstr>
      <vt:lpstr>Lo stato patrimoniale – composizione dell’indebitamento finanziario</vt:lpstr>
      <vt:lpstr>Lo stato patrimoniale – il patrimonio netto</vt:lpstr>
      <vt:lpstr>Lo stato patrimoniale – Il finanziamento delle immobilizzazioni</vt:lpstr>
      <vt:lpstr>Lo stato patrimoniale – I crediti per conguagli tariffari e i debiti verso i comuni per le rate di mutuo</vt:lpstr>
      <vt:lpstr>Il rating: gli indicatori finanziari di Gaia spa nella metodologia Moody’s (2005-2015)</vt:lpstr>
      <vt:lpstr>Il rating: gli indicatori finanziari di Gaia spa nella metodologia Moody’s (2005-2015)</vt:lpstr>
      <vt:lpstr>Il modello gestionale e la corporate governance</vt:lpstr>
      <vt:lpstr>Profilo operativo – L’Organigramma</vt:lpstr>
      <vt:lpstr>La governance (1/2)</vt:lpstr>
      <vt:lpstr>La governance (2/2)</vt:lpstr>
      <vt:lpstr>La gestione del SII  nell’AATO1 Toscana </vt:lpstr>
      <vt:lpstr>L’Affidamento</vt:lpstr>
      <vt:lpstr>La Convenzione di Affidamento</vt:lpstr>
      <vt:lpstr>Il Piano di ambito e gli investimenti</vt:lpstr>
      <vt:lpstr>Il Piano degli investimenti (1/3)</vt:lpstr>
      <vt:lpstr>Piano degli investimenti (2/3)</vt:lpstr>
      <vt:lpstr>Piano degli investimenti(3/3)</vt:lpstr>
      <vt:lpstr>Il Piano Economico e Finanziario (PEF)</vt:lpstr>
      <vt:lpstr>Il Piano economico e finanziario Lo Stato Patrimoniale</vt:lpstr>
      <vt:lpstr>Il Piano economico e finanziario  Il Rendiconto Finanziario</vt:lpstr>
      <vt:lpstr>Il Piano economico e finanziario  Le condizioni del Finanziamento</vt:lpstr>
      <vt:lpstr>Il Piano economico e finanziario  L’importo del finanziamento</vt:lpstr>
      <vt:lpstr>Il Piano economico e finanziario Le criticità del finanziamento</vt:lpstr>
      <vt:lpstr>Il Piano economico e finanziario</vt:lpstr>
      <vt:lpstr>Presentazione della Società Aprile 2016</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della Società</dc:title>
  <dc:creator>Paolo Peruzzi</dc:creator>
  <cp:lastModifiedBy>Paolo Peruzzi</cp:lastModifiedBy>
  <cp:revision>128</cp:revision>
  <cp:lastPrinted>2016-04-22T11:05:39Z</cp:lastPrinted>
  <dcterms:created xsi:type="dcterms:W3CDTF">2015-11-24T10:23:38Z</dcterms:created>
  <dcterms:modified xsi:type="dcterms:W3CDTF">2016-05-10T10:49:21Z</dcterms:modified>
</cp:coreProperties>
</file>